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 id="2147483700" r:id="rId2"/>
    <p:sldMasterId id="2147483711" r:id="rId3"/>
    <p:sldMasterId id="2147483723" r:id="rId4"/>
    <p:sldMasterId id="2147483733" r:id="rId5"/>
    <p:sldMasterId id="2147483745" r:id="rId6"/>
  </p:sldMasterIdLst>
  <p:notesMasterIdLst>
    <p:notesMasterId r:id="rId18"/>
  </p:notesMasterIdLst>
  <p:handoutMasterIdLst>
    <p:handoutMasterId r:id="rId19"/>
  </p:handoutMasterIdLst>
  <p:sldIdLst>
    <p:sldId id="257" r:id="rId7"/>
    <p:sldId id="505" r:id="rId8"/>
    <p:sldId id="566" r:id="rId9"/>
    <p:sldId id="558" r:id="rId10"/>
    <p:sldId id="569" r:id="rId11"/>
    <p:sldId id="261" r:id="rId12"/>
    <p:sldId id="570" r:id="rId13"/>
    <p:sldId id="571" r:id="rId14"/>
    <p:sldId id="572" r:id="rId15"/>
    <p:sldId id="565" r:id="rId16"/>
    <p:sldId id="548"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CD"/>
    <a:srgbClr val="FFECE8"/>
    <a:srgbClr val="FFECD7"/>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1" autoAdjust="0"/>
    <p:restoredTop sz="69773" autoAdjust="0"/>
  </p:normalViewPr>
  <p:slideViewPr>
    <p:cSldViewPr>
      <p:cViewPr varScale="1">
        <p:scale>
          <a:sx n="78" d="100"/>
          <a:sy n="78" d="100"/>
        </p:scale>
        <p:origin x="870" y="90"/>
      </p:cViewPr>
      <p:guideLst>
        <p:guide orient="horz" pos="2160"/>
        <p:guide pos="2880"/>
      </p:guideLst>
    </p:cSldViewPr>
  </p:slideViewPr>
  <p:notesTextViewPr>
    <p:cViewPr>
      <p:scale>
        <a:sx n="1" d="1"/>
        <a:sy n="1" d="1"/>
      </p:scale>
      <p:origin x="0" y="0"/>
    </p:cViewPr>
  </p:notesTextViewPr>
  <p:sorterViewPr>
    <p:cViewPr>
      <p:scale>
        <a:sx n="100" d="100"/>
        <a:sy n="100" d="100"/>
      </p:scale>
      <p:origin x="0" y="456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64980"/>
          </a:xfrm>
          <a:prstGeom prst="rect">
            <a:avLst/>
          </a:prstGeom>
        </p:spPr>
        <p:txBody>
          <a:bodyPr vert="horz" lIns="91440" tIns="45720" rIns="91440" bIns="45720" rtlCol="0"/>
          <a:lstStyle>
            <a:lvl1pPr algn="r">
              <a:defRPr sz="1200"/>
            </a:lvl1pPr>
          </a:lstStyle>
          <a:p>
            <a:fld id="{069C238F-A09D-4C7D-97F1-8ABC35F37AE6}" type="datetimeFigureOut">
              <a:rPr lang="en-US" smtClean="0"/>
              <a:t>6/26/2019</a:t>
            </a:fld>
            <a:endParaRPr lang="en-US" dirty="0"/>
          </a:p>
        </p:txBody>
      </p:sp>
      <p:sp>
        <p:nvSpPr>
          <p:cNvPr id="4" name="Footer Placeholder 3"/>
          <p:cNvSpPr>
            <a:spLocks noGrp="1"/>
          </p:cNvSpPr>
          <p:nvPr>
            <p:ph type="ftr" sz="quarter" idx="2"/>
          </p:nvPr>
        </p:nvSpPr>
        <p:spPr>
          <a:xfrm>
            <a:off x="0" y="8829823"/>
            <a:ext cx="2971800"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823"/>
            <a:ext cx="2971800" cy="464980"/>
          </a:xfrm>
          <a:prstGeom prst="rect">
            <a:avLst/>
          </a:prstGeom>
        </p:spPr>
        <p:txBody>
          <a:bodyPr vert="horz" lIns="91440" tIns="45720" rIns="91440" bIns="45720" rtlCol="0" anchor="b"/>
          <a:lstStyle>
            <a:lvl1pPr algn="r">
              <a:defRPr sz="1200"/>
            </a:lvl1pPr>
          </a:lstStyle>
          <a:p>
            <a:fld id="{A8D9F925-16FB-4256-9B5F-9A49F3D422DB}" type="slidenum">
              <a:rPr lang="en-US" smtClean="0"/>
              <a:t>‹#›</a:t>
            </a:fld>
            <a:endParaRPr lang="en-US" dirty="0"/>
          </a:p>
        </p:txBody>
      </p:sp>
    </p:spTree>
    <p:extLst>
      <p:ext uri="{BB962C8B-B14F-4D97-AF65-F5344CB8AC3E}">
        <p14:creationId xmlns:p14="http://schemas.microsoft.com/office/powerpoint/2010/main" val="2752638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076889-45A4-4C9A-B35C-7A194285D848}" type="datetimeFigureOut">
              <a:rPr lang="en-US" smtClean="0"/>
              <a:t>6/26/2019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1440" tIns="45720" rIns="91440" bIns="45720" rtlCol="0" anchor="b"/>
          <a:lstStyle>
            <a:lvl1pPr algn="r">
              <a:defRPr sz="1200"/>
            </a:lvl1pPr>
          </a:lstStyle>
          <a:p>
            <a:fld id="{D3793575-280D-4F97-BA17-C2485D89A772}" type="slidenum">
              <a:rPr lang="en-US" smtClean="0"/>
              <a:t>‹#›</a:t>
            </a:fld>
            <a:endParaRPr lang="en-US" dirty="0"/>
          </a:p>
        </p:txBody>
      </p:sp>
    </p:spTree>
    <p:extLst>
      <p:ext uri="{BB962C8B-B14F-4D97-AF65-F5344CB8AC3E}">
        <p14:creationId xmlns:p14="http://schemas.microsoft.com/office/powerpoint/2010/main" val="397603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93575-280D-4F97-BA17-C2485D89A772}" type="slidenum">
              <a:rPr lang="en-US" smtClean="0"/>
              <a:t>1</a:t>
            </a:fld>
            <a:endParaRPr lang="en-US" dirty="0"/>
          </a:p>
        </p:txBody>
      </p:sp>
    </p:spTree>
    <p:extLst>
      <p:ext uri="{BB962C8B-B14F-4D97-AF65-F5344CB8AC3E}">
        <p14:creationId xmlns:p14="http://schemas.microsoft.com/office/powerpoint/2010/main" val="2998487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a:t>
            </a:r>
          </a:p>
          <a:p>
            <a:pPr marL="169204" indent="-169204">
              <a:buFont typeface="Arial" panose="020B0604020202020204" pitchFamily="34" charset="0"/>
              <a:buChar char="•"/>
            </a:pPr>
            <a:r>
              <a:rPr lang="en-US" baseline="0" dirty="0"/>
              <a:t>Would someone in the audience please read this definition from the Office of Personnel Management (OPM)?  </a:t>
            </a:r>
          </a:p>
          <a:p>
            <a:pPr marL="169204" indent="-169204">
              <a:buFont typeface="Arial" panose="020B0604020202020204" pitchFamily="34" charset="0"/>
              <a:buChar char="•"/>
            </a:pPr>
            <a:endParaRPr lang="en-US" baseline="0" dirty="0"/>
          </a:p>
          <a:p>
            <a:pPr marL="169204" indent="-169204">
              <a:buFont typeface="Arial" panose="020B0604020202020204" pitchFamily="34" charset="0"/>
              <a:buChar char="•"/>
            </a:pPr>
            <a:r>
              <a:rPr lang="en-US" baseline="0" dirty="0"/>
              <a:t>You can see that engagement is about how “whole person”-invested someone is in their work.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E4F77-C21D-439A-A449-B10F1B9153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931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replace with updated slide</a:t>
            </a:r>
          </a:p>
        </p:txBody>
      </p:sp>
      <p:sp>
        <p:nvSpPr>
          <p:cNvPr id="4" name="Slide Number Placeholder 3"/>
          <p:cNvSpPr>
            <a:spLocks noGrp="1"/>
          </p:cNvSpPr>
          <p:nvPr>
            <p:ph type="sldNum" sz="quarter" idx="10"/>
          </p:nvPr>
        </p:nvSpPr>
        <p:spPr/>
        <p:txBody>
          <a:bodyPr/>
          <a:lstStyle/>
          <a:p>
            <a:fld id="{D3793575-280D-4F97-BA17-C2485D89A772}" type="slidenum">
              <a:rPr lang="en-US" smtClean="0"/>
              <a:t>4</a:t>
            </a:fld>
            <a:endParaRPr lang="en-US" dirty="0"/>
          </a:p>
        </p:txBody>
      </p:sp>
    </p:spTree>
    <p:extLst>
      <p:ext uri="{BB962C8B-B14F-4D97-AF65-F5344CB8AC3E}">
        <p14:creationId xmlns:p14="http://schemas.microsoft.com/office/powerpoint/2010/main" val="372955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(connect this data to “effective leadership</a:t>
            </a:r>
            <a:r>
              <a:rPr lang="en-US" baseline="0" dirty="0"/>
              <a:t> behaviors” EE driver)</a:t>
            </a:r>
            <a:endParaRPr lang="en-US" dirty="0"/>
          </a:p>
          <a:p>
            <a:endParaRPr lang="en-US" dirty="0"/>
          </a:p>
          <a:p>
            <a:pPr marL="169204" indent="-169204">
              <a:buFont typeface="Arial" panose="020B0604020202020204" pitchFamily="34" charset="0"/>
              <a:buChar char="•"/>
            </a:pPr>
            <a:r>
              <a:rPr lang="en-US" dirty="0"/>
              <a:t>Would someone please read this quote?</a:t>
            </a:r>
          </a:p>
          <a:p>
            <a:pPr marL="626404" marR="0" lvl="1" indent="-1692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quote is pretty harsh – I believe people are capable of change if they are motivated to do so – but this quote really emphasizes the importance of selecting people with the best qualities/characteristics to lead</a:t>
            </a:r>
            <a:endParaRPr lang="en-US" dirty="0"/>
          </a:p>
          <a:p>
            <a:pPr marL="626404" lvl="1" indent="-169204">
              <a:buFont typeface="Arial" panose="020B0604020202020204" pitchFamily="34" charset="0"/>
              <a:buChar char="•"/>
            </a:pPr>
            <a:r>
              <a:rPr lang="en-US" dirty="0"/>
              <a:t>According</a:t>
            </a:r>
            <a:r>
              <a:rPr lang="en-US" baseline="0" dirty="0"/>
              <a:t> to Jim Clifton, promotion opportunities, pay raises, additional job perks don’t overcome the impact of a poorly chosen leader</a:t>
            </a:r>
          </a:p>
          <a:p>
            <a:pPr marL="169204" indent="-169204">
              <a:buFont typeface="Arial" panose="020B0604020202020204" pitchFamily="34" charset="0"/>
              <a:buChar char="•"/>
            </a:pPr>
            <a:endParaRPr lang="en-US" dirty="0"/>
          </a:p>
          <a:p>
            <a:pPr marL="169204" indent="-169204">
              <a:buFont typeface="Arial" panose="020B0604020202020204" pitchFamily="34" charset="0"/>
              <a:buChar char="•"/>
            </a:pPr>
            <a:r>
              <a:rPr lang="en-US" dirty="0"/>
              <a:t>Build 1 -</a:t>
            </a:r>
            <a:r>
              <a:rPr lang="en-US" baseline="0" dirty="0"/>
              <a:t> Out of 100%, what percentage would you guess the supervisor contributes in determining the level of employee engagement?</a:t>
            </a:r>
          </a:p>
          <a:p>
            <a:pPr marL="169204" indent="-169204">
              <a:buFont typeface="Arial" panose="020B0604020202020204" pitchFamily="34" charset="0"/>
              <a:buChar char="•"/>
            </a:pPr>
            <a:endParaRPr lang="en-US" baseline="0" dirty="0"/>
          </a:p>
          <a:p>
            <a:pPr marL="171450" indent="-171450">
              <a:lnSpc>
                <a:spcPts val="2200"/>
              </a:lnSpc>
              <a:spcBef>
                <a:spcPts val="600"/>
              </a:spcBef>
              <a:buFont typeface="Arial" panose="020B0604020202020204" pitchFamily="34" charset="0"/>
              <a:buChar char="•"/>
            </a:pPr>
            <a:r>
              <a:rPr lang="en-US" baseline="0" dirty="0"/>
              <a:t>Build 2 - </a:t>
            </a:r>
            <a:r>
              <a:rPr lang="en-US" sz="1200" dirty="0"/>
              <a:t>Ten AES questions that ask about behaviors of</a:t>
            </a:r>
            <a:r>
              <a:rPr lang="en-US" sz="1200" b="1" dirty="0"/>
              <a:t> </a:t>
            </a:r>
            <a:r>
              <a:rPr lang="en-US" sz="1200" b="1" dirty="0">
                <a:solidFill>
                  <a:schemeClr val="bg2"/>
                </a:solidFill>
              </a:rPr>
              <a:t>Supervisors </a:t>
            </a:r>
            <a:r>
              <a:rPr lang="en-US" sz="1200" dirty="0"/>
              <a:t>together account for </a:t>
            </a:r>
            <a:r>
              <a:rPr lang="en-US" sz="1200" b="1" dirty="0">
                <a:solidFill>
                  <a:schemeClr val="bg2"/>
                </a:solidFill>
              </a:rPr>
              <a:t>at least 56%</a:t>
            </a:r>
            <a:r>
              <a:rPr lang="en-US" sz="1200" b="1" dirty="0"/>
              <a:t> </a:t>
            </a:r>
            <a:r>
              <a:rPr lang="en-US" sz="1200" dirty="0"/>
              <a:t>of the variance </a:t>
            </a:r>
            <a:r>
              <a:rPr lang="en-US" sz="1200" dirty="0">
                <a:solidFill>
                  <a:schemeClr val="tx1"/>
                </a:solidFill>
              </a:rPr>
              <a:t>in</a:t>
            </a:r>
            <a:r>
              <a:rPr lang="en-US" sz="1200" dirty="0">
                <a:solidFill>
                  <a:schemeClr val="bg2"/>
                </a:solidFill>
              </a:rPr>
              <a:t> </a:t>
            </a:r>
            <a:r>
              <a:rPr lang="en-US" sz="1200" dirty="0">
                <a:solidFill>
                  <a:schemeClr val="tx1"/>
                </a:solidFill>
              </a:rPr>
              <a:t>the</a:t>
            </a:r>
            <a:r>
              <a:rPr lang="en-US" sz="1200" dirty="0">
                <a:solidFill>
                  <a:schemeClr val="bg2"/>
                </a:solidFill>
              </a:rPr>
              <a:t> </a:t>
            </a:r>
            <a:r>
              <a:rPr lang="en-US" sz="1200" b="1" dirty="0">
                <a:solidFill>
                  <a:schemeClr val="bg2"/>
                </a:solidFill>
              </a:rPr>
              <a:t>AES Employee Engagement Index (EEI) scores</a:t>
            </a:r>
            <a:r>
              <a:rPr lang="en-US" sz="1200" b="1" dirty="0">
                <a:solidFill>
                  <a:schemeClr val="tx1"/>
                </a:solidFill>
              </a:rPr>
              <a:t>. </a:t>
            </a:r>
          </a:p>
          <a:p>
            <a:endParaRPr lang="en-US" baseline="0" dirty="0"/>
          </a:p>
          <a:p>
            <a:r>
              <a:rPr lang="en-US" sz="1200" b="0" dirty="0">
                <a:solidFill>
                  <a:schemeClr val="tx1"/>
                </a:solidFill>
              </a:rPr>
              <a:t>Out of multiple analyses, </a:t>
            </a:r>
            <a:r>
              <a:rPr lang="en-US" sz="1200" b="1" dirty="0">
                <a:solidFill>
                  <a:schemeClr val="tx1"/>
                </a:solidFill>
              </a:rPr>
              <a:t>this is </a:t>
            </a:r>
            <a:r>
              <a:rPr lang="en-US" sz="1200" b="1" dirty="0"/>
              <a:t>the </a:t>
            </a:r>
            <a:r>
              <a:rPr lang="en-US" sz="1200" b="1" dirty="0">
                <a:solidFill>
                  <a:schemeClr val="tx1"/>
                </a:solidFill>
              </a:rPr>
              <a:t>most conservative estimate </a:t>
            </a:r>
          </a:p>
          <a:p>
            <a:endParaRPr lang="en-US" sz="1200" b="1" dirty="0">
              <a:solidFill>
                <a:schemeClr val="tx1"/>
              </a:solidFill>
            </a:endParaRPr>
          </a:p>
          <a:p>
            <a:r>
              <a:rPr lang="en-US" sz="1400" b="1" dirty="0">
                <a:solidFill>
                  <a:schemeClr val="bg2"/>
                </a:solidFill>
              </a:rPr>
              <a:t>Supervisor Address Concerns,</a:t>
            </a:r>
            <a:r>
              <a:rPr lang="en-US" sz="1400" dirty="0">
                <a:solidFill>
                  <a:schemeClr val="bg2"/>
                </a:solidFill>
              </a:rPr>
              <a:t> </a:t>
            </a:r>
            <a:r>
              <a:rPr lang="en-US" sz="1400" b="1" dirty="0">
                <a:solidFill>
                  <a:schemeClr val="bg2"/>
                </a:solidFill>
              </a:rPr>
              <a:t>Supervisor Goal Setting </a:t>
            </a:r>
            <a:r>
              <a:rPr lang="en-US" sz="1400" dirty="0">
                <a:solidFill>
                  <a:schemeClr val="tx1"/>
                </a:solidFill>
              </a:rPr>
              <a:t>– </a:t>
            </a:r>
            <a:r>
              <a:rPr lang="en-US" sz="1200" dirty="0">
                <a:solidFill>
                  <a:schemeClr val="tx1"/>
                </a:solidFill>
              </a:rPr>
              <a:t>consistently the most important items</a:t>
            </a:r>
            <a:r>
              <a:rPr lang="en-US" sz="1100" dirty="0">
                <a:solidFill>
                  <a:schemeClr val="tx1"/>
                </a:solidFill>
              </a:rPr>
              <a:t>.</a:t>
            </a:r>
            <a:endParaRPr lang="en-US" sz="1100" dirty="0"/>
          </a:p>
          <a:p>
            <a:pPr>
              <a:lnSpc>
                <a:spcPct val="120000"/>
              </a:lnSpc>
              <a:spcBef>
                <a:spcPts val="600"/>
              </a:spcBef>
            </a:pPr>
            <a:endParaRPr lang="en-US" sz="2000" dirty="0"/>
          </a:p>
          <a:p>
            <a:pPr>
              <a:lnSpc>
                <a:spcPct val="120000"/>
              </a:lnSpc>
              <a:spcBef>
                <a:spcPts val="600"/>
              </a:spcBef>
            </a:pPr>
            <a:r>
              <a:rPr lang="en-US" sz="2000" u="sng" dirty="0"/>
              <a:t>The 10 Items</a:t>
            </a:r>
          </a:p>
          <a:p>
            <a:pPr rtl="0" eaLnBrk="1" fontAlgn="auto" latinLnBrk="0" hangingPunct="1"/>
            <a:r>
              <a:rPr lang="en-US" sz="1200" b="0" i="0" u="none" strike="noStrike" kern="1200" dirty="0">
                <a:solidFill>
                  <a:schemeClr val="tx1"/>
                </a:solidFill>
                <a:effectLst/>
                <a:latin typeface="+mn-lt"/>
                <a:ea typeface="+mn-ea"/>
                <a:cs typeface="+mn-cs"/>
              </a:rPr>
              <a:t>Supervisor Satisfaction (FEVS)</a:t>
            </a:r>
          </a:p>
          <a:p>
            <a:pPr rtl="0" eaLnBrk="1" fontAlgn="t" latinLnBrk="0" hangingPunct="1"/>
            <a:r>
              <a:rPr lang="en-US" sz="1200" b="0" i="0" u="none" strike="noStrike" kern="1200" dirty="0">
                <a:solidFill>
                  <a:schemeClr val="tx1"/>
                </a:solidFill>
                <a:effectLst/>
                <a:latin typeface="+mn-lt"/>
                <a:ea typeface="+mn-ea"/>
                <a:cs typeface="+mn-cs"/>
              </a:rPr>
              <a:t>Supervisor Work/Life Balance (AES and FEVS) </a:t>
            </a:r>
          </a:p>
          <a:p>
            <a:pPr rtl="0" eaLnBrk="1" fontAlgn="t" latinLnBrk="0" hangingPunct="1"/>
            <a:r>
              <a:rPr lang="en-US" sz="1200" b="0" i="0" u="none" strike="noStrike" kern="1200" dirty="0">
                <a:solidFill>
                  <a:schemeClr val="tx1"/>
                </a:solidFill>
                <a:effectLst/>
                <a:latin typeface="+mn-lt"/>
                <a:ea typeface="+mn-ea"/>
                <a:cs typeface="+mn-cs"/>
              </a:rPr>
              <a:t>Supervisor Supports Development (FEVS)</a:t>
            </a:r>
          </a:p>
          <a:p>
            <a:pPr rtl="0" eaLnBrk="1" fontAlgn="t" latinLnBrk="0" hangingPunct="1"/>
            <a:r>
              <a:rPr lang="en-US" sz="1200" b="1" i="0" u="none" strike="noStrike" kern="1200" dirty="0">
                <a:solidFill>
                  <a:schemeClr val="tx1"/>
                </a:solidFill>
                <a:effectLst/>
                <a:latin typeface="+mn-lt"/>
                <a:ea typeface="+mn-ea"/>
                <a:cs typeface="+mn-cs"/>
              </a:rPr>
              <a:t>Supervisor Goal Setting (AES)</a:t>
            </a:r>
          </a:p>
          <a:p>
            <a:pPr rtl="0" eaLnBrk="1" fontAlgn="t" latinLnBrk="0" hangingPunct="1"/>
            <a:r>
              <a:rPr lang="en-US" sz="1200" b="0" i="0" u="none" strike="noStrike" kern="1200" dirty="0">
                <a:solidFill>
                  <a:schemeClr val="tx1"/>
                </a:solidFill>
                <a:effectLst/>
                <a:latin typeface="+mn-lt"/>
                <a:ea typeface="+mn-ea"/>
                <a:cs typeface="+mn-cs"/>
              </a:rPr>
              <a:t>Supervisor Listening (FEVS)</a:t>
            </a:r>
          </a:p>
          <a:p>
            <a:pPr rtl="0" eaLnBrk="1" fontAlgn="t" latinLnBrk="0" hangingPunct="1"/>
            <a:r>
              <a:rPr lang="en-US" sz="1200" b="0" i="0" u="none" strike="noStrike" kern="1200" dirty="0">
                <a:solidFill>
                  <a:schemeClr val="tx1"/>
                </a:solidFill>
                <a:effectLst/>
                <a:latin typeface="+mn-lt"/>
                <a:ea typeface="+mn-ea"/>
                <a:cs typeface="+mn-cs"/>
              </a:rPr>
              <a:t>Supervisor Goal Evaluation (AES)</a:t>
            </a:r>
          </a:p>
          <a:p>
            <a:pPr rtl="0" eaLnBrk="1" fontAlgn="t" latinLnBrk="0" hangingPunct="1"/>
            <a:r>
              <a:rPr lang="en-US" sz="1200" b="0" i="0" u="none" strike="noStrike" kern="1200" dirty="0">
                <a:solidFill>
                  <a:schemeClr val="tx1"/>
                </a:solidFill>
                <a:effectLst/>
                <a:latin typeface="+mn-lt"/>
                <a:ea typeface="+mn-ea"/>
                <a:cs typeface="+mn-cs"/>
              </a:rPr>
              <a:t>Supervisor Respect (FEVS)</a:t>
            </a:r>
          </a:p>
          <a:p>
            <a:pPr rtl="0" eaLnBrk="1" fontAlgn="t" latinLnBrk="0" hangingPunct="1"/>
            <a:r>
              <a:rPr lang="en-US" sz="1200" b="0" i="0" u="none" strike="noStrike" kern="1200" dirty="0">
                <a:solidFill>
                  <a:schemeClr val="tx1"/>
                </a:solidFill>
                <a:effectLst/>
                <a:latin typeface="+mn-lt"/>
                <a:ea typeface="+mn-ea"/>
                <a:cs typeface="+mn-cs"/>
              </a:rPr>
              <a:t>Supervisor Favoritism (AES)</a:t>
            </a:r>
          </a:p>
          <a:p>
            <a:pPr rtl="0" eaLnBrk="1" fontAlgn="t" latinLnBrk="0" hangingPunct="1"/>
            <a:r>
              <a:rPr lang="en-US" sz="1200" b="0" i="0" u="none" strike="noStrike" kern="1200" dirty="0">
                <a:solidFill>
                  <a:schemeClr val="tx1"/>
                </a:solidFill>
                <a:effectLst/>
                <a:latin typeface="+mn-lt"/>
                <a:ea typeface="+mn-ea"/>
                <a:cs typeface="+mn-cs"/>
              </a:rPr>
              <a:t>Supervisor Trust (FEVS)</a:t>
            </a:r>
          </a:p>
          <a:p>
            <a:pPr rtl="0" eaLnBrk="1" fontAlgn="t" latinLnBrk="0" hangingPunct="1"/>
            <a:r>
              <a:rPr lang="en-US" sz="1200" b="1" i="0" u="none" strike="noStrike" kern="1200" dirty="0">
                <a:solidFill>
                  <a:schemeClr val="tx1"/>
                </a:solidFill>
                <a:effectLst/>
                <a:latin typeface="+mn-lt"/>
                <a:ea typeface="+mn-ea"/>
                <a:cs typeface="+mn-cs"/>
              </a:rPr>
              <a:t>Supervisor Address Concerns (AES)</a:t>
            </a:r>
          </a:p>
          <a:p>
            <a:endParaRPr lang="en-US" sz="2000" dirty="0">
              <a:solidFill>
                <a:schemeClr val="tx1"/>
              </a:solidFill>
            </a:endParaRPr>
          </a:p>
          <a:p>
            <a:r>
              <a:rPr lang="en-US" baseline="0" dirty="0"/>
              <a:t>(Note: the terms Manager and Supervisor are used interchangeably in this slide, AND THESE TERMS ARE REALLY INTERCHANGEABLE WITH LEADER – MANAGERS AND SUPERVISORS ARE ALL LEADERS, AND IT’S IMPORTANT TO THINK OF OURSELVES THAT WAY)</a:t>
            </a:r>
          </a:p>
          <a:p>
            <a:endParaRPr lang="en-US" baseline="0" dirty="0"/>
          </a:p>
        </p:txBody>
      </p:sp>
      <p:sp>
        <p:nvSpPr>
          <p:cNvPr id="4" name="Slide Number Placeholder 3"/>
          <p:cNvSpPr>
            <a:spLocks noGrp="1"/>
          </p:cNvSpPr>
          <p:nvPr>
            <p:ph type="sldNum" sz="quarter" idx="10"/>
          </p:nvPr>
        </p:nvSpPr>
        <p:spPr/>
        <p:txBody>
          <a:bodyPr/>
          <a:lstStyle/>
          <a:p>
            <a:fld id="{BACE4F77-C21D-439A-A449-B10F1B91533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3862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Leader</a:t>
            </a:r>
            <a:r>
              <a:rPr lang="en-US" baseline="0" dirty="0"/>
              <a:t> behaviors, process improvement, and employee development align with OPM and GAO findings r/t EE drivers in Fed gov’t – use of workforce data is an additional one specific to VA.  While these apply across the dept at a high level, still important to understand the unique drivers at a facility or workgroup level (RELATE consult can help do that)</a:t>
            </a:r>
            <a:endParaRPr lang="en-US" dirty="0"/>
          </a:p>
          <a:p>
            <a:endParaRPr lang="en-US" dirty="0"/>
          </a:p>
          <a:p>
            <a:r>
              <a:rPr lang="en-US" dirty="0"/>
              <a:t>Connection to the mission is foundational to EE in VA as illustrated in this graphic.  Servant leadership behaviors are an overarching driver of employee engagement in VA.  When leaders in VA demonstrate SL principles, they are highly likely to be doing the middle 3 drivers as a natural part of their approach.  </a:t>
            </a:r>
          </a:p>
        </p:txBody>
      </p:sp>
      <p:sp>
        <p:nvSpPr>
          <p:cNvPr id="4" name="Slide Number Placeholder 3"/>
          <p:cNvSpPr>
            <a:spLocks noGrp="1"/>
          </p:cNvSpPr>
          <p:nvPr>
            <p:ph type="sldNum" sz="quarter" idx="10"/>
          </p:nvPr>
        </p:nvSpPr>
        <p:spPr/>
        <p:txBody>
          <a:bodyPr/>
          <a:lstStyle/>
          <a:p>
            <a:fld id="{7D719FD3-FFBC-4521-9CBC-C9DB463E04D7}" type="slidenum">
              <a:rPr lang="en-US" smtClean="0"/>
              <a:t>6</a:t>
            </a:fld>
            <a:endParaRPr lang="en-US" dirty="0"/>
          </a:p>
        </p:txBody>
      </p:sp>
    </p:spTree>
    <p:extLst>
      <p:ext uri="{BB962C8B-B14F-4D97-AF65-F5344CB8AC3E}">
        <p14:creationId xmlns:p14="http://schemas.microsoft.com/office/powerpoint/2010/main" val="124024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6EA8D-5228-49BB-A7CE-96FE24C443A8}" type="slidenum">
              <a:rPr lang="en-US" smtClean="0"/>
              <a:t>‹#›</a:t>
            </a:fld>
            <a:endParaRPr lang="en-US" dirty="0"/>
          </a:p>
        </p:txBody>
      </p:sp>
    </p:spTree>
    <p:extLst>
      <p:ext uri="{BB962C8B-B14F-4D97-AF65-F5344CB8AC3E}">
        <p14:creationId xmlns:p14="http://schemas.microsoft.com/office/powerpoint/2010/main" val="14838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6EA8D-5228-49BB-A7CE-96FE24C443A8}" type="slidenum">
              <a:rPr lang="en-US" smtClean="0"/>
              <a:t>‹#›</a:t>
            </a:fld>
            <a:endParaRPr lang="en-US" dirty="0"/>
          </a:p>
        </p:txBody>
      </p:sp>
    </p:spTree>
    <p:extLst>
      <p:ext uri="{BB962C8B-B14F-4D97-AF65-F5344CB8AC3E}">
        <p14:creationId xmlns:p14="http://schemas.microsoft.com/office/powerpoint/2010/main" val="328699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6EA8D-5228-49BB-A7CE-96FE24C443A8}" type="slidenum">
              <a:rPr lang="en-US" smtClean="0"/>
              <a:t>‹#›</a:t>
            </a:fld>
            <a:endParaRPr lang="en-US" dirty="0"/>
          </a:p>
        </p:txBody>
      </p:sp>
    </p:spTree>
    <p:extLst>
      <p:ext uri="{BB962C8B-B14F-4D97-AF65-F5344CB8AC3E}">
        <p14:creationId xmlns:p14="http://schemas.microsoft.com/office/powerpoint/2010/main" val="1928613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COD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8600"/>
            <a:ext cx="14541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52400" y="1447800"/>
            <a:ext cx="868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3"/>
          <p:cNvSpPr>
            <a:spLocks noGrp="1"/>
          </p:cNvSpPr>
          <p:nvPr>
            <p:ph type="dt" sz="half" idx="10"/>
          </p:nvPr>
        </p:nvSpPr>
        <p:spPr/>
        <p:txBody>
          <a:bodyPr/>
          <a:lstStyle>
            <a:lvl1pPr>
              <a:defRPr/>
            </a:lvl1pPr>
          </a:lstStyle>
          <a:p>
            <a:fld id="{756BF3BB-48CB-46F8-88F8-B33592A6FDAA}" type="datetimeFigureOut">
              <a:rPr lang="en-US" smtClean="0">
                <a:solidFill>
                  <a:srgbClr val="1F497D"/>
                </a:solidFill>
              </a:rPr>
              <a:pPr/>
              <a:t>6/26/2019</a:t>
            </a:fld>
            <a:endParaRPr lang="en-US">
              <a:solidFill>
                <a:srgbClr val="1F497D"/>
              </a:solidFill>
            </a:endParaRPr>
          </a:p>
        </p:txBody>
      </p:sp>
      <p:sp>
        <p:nvSpPr>
          <p:cNvPr id="6" name="Footer Placeholder 2"/>
          <p:cNvSpPr>
            <a:spLocks noGrp="1"/>
          </p:cNvSpPr>
          <p:nvPr>
            <p:ph type="ftr" sz="quarter" idx="11"/>
          </p:nvPr>
        </p:nvSpPr>
        <p:spPr/>
        <p:txBody>
          <a:bodyPr/>
          <a:lstStyle>
            <a:lvl1pPr>
              <a:defRPr/>
            </a:lvl1pPr>
          </a:lstStyle>
          <a:p>
            <a:endParaRPr lang="en-US">
              <a:solidFill>
                <a:srgbClr val="1F497D"/>
              </a:solidFill>
            </a:endParaRPr>
          </a:p>
        </p:txBody>
      </p:sp>
      <p:sp>
        <p:nvSpPr>
          <p:cNvPr id="7" name="Slide Number Placeholder 22"/>
          <p:cNvSpPr>
            <a:spLocks noGrp="1"/>
          </p:cNvSpPr>
          <p:nvPr>
            <p:ph type="sldNum" sz="quarter" idx="12"/>
          </p:nvPr>
        </p:nvSpPr>
        <p:spPr/>
        <p:txBody>
          <a:bodyPr/>
          <a:lstStyle>
            <a:lvl1pPr>
              <a:defRPr/>
            </a:lvl1pPr>
          </a:lstStyle>
          <a:p>
            <a:fld id="{93BC0B94-E936-4624-9216-F9EE2F5CE09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032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le Slide Layou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6"/>
          <p:cNvGrpSpPr>
            <a:grpSpLocks/>
          </p:cNvGrpSpPr>
          <p:nvPr/>
        </p:nvGrpSpPr>
        <p:grpSpPr bwMode="auto">
          <a:xfrm>
            <a:off x="68263" y="3027363"/>
            <a:ext cx="9015412" cy="173037"/>
            <a:chOff x="68306" y="2341475"/>
            <a:chExt cx="9014621" cy="173125"/>
          </a:xfrm>
        </p:grpSpPr>
        <p:sp>
          <p:nvSpPr>
            <p:cNvPr id="6" name="Rectangle 5"/>
            <p:cNvSpPr/>
            <p:nvPr/>
          </p:nvSpPr>
          <p:spPr>
            <a:xfrm flipV="1">
              <a:off x="69893" y="2376418"/>
              <a:ext cx="9013034" cy="9212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7" name="Group 15"/>
            <p:cNvGrpSpPr>
              <a:grpSpLocks/>
            </p:cNvGrpSpPr>
            <p:nvPr userDrawn="1"/>
          </p:nvGrpSpPr>
          <p:grpSpPr bwMode="auto">
            <a:xfrm>
              <a:off x="68306" y="2341475"/>
              <a:ext cx="9014621" cy="173125"/>
              <a:chOff x="68306" y="2362200"/>
              <a:chExt cx="9014621" cy="173125"/>
            </a:xfrm>
          </p:grpSpPr>
          <p:sp>
            <p:nvSpPr>
              <p:cNvPr id="8" name="Rectangle 7"/>
              <p:cNvSpPr/>
              <p:nvPr/>
            </p:nvSpPr>
            <p:spPr>
              <a:xfrm>
                <a:off x="69893" y="2362200"/>
                <a:ext cx="9013034" cy="4606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68306" y="2489265"/>
                <a:ext cx="9014621" cy="4606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grpSp>
      <p:sp>
        <p:nvSpPr>
          <p:cNvPr id="2" name="Title 1"/>
          <p:cNvSpPr>
            <a:spLocks noGrp="1"/>
          </p:cNvSpPr>
          <p:nvPr>
            <p:ph type="title"/>
          </p:nvPr>
        </p:nvSpPr>
        <p:spPr>
          <a:xfrm>
            <a:off x="722313" y="1685925"/>
            <a:ext cx="7772400" cy="1362075"/>
          </a:xfrm>
        </p:spPr>
        <p:txBody>
          <a:bodyPr anchor="b"/>
          <a:lstStyle>
            <a:lvl1pPr algn="l">
              <a:buNone/>
              <a:defRPr sz="4000" b="1" cap="none">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200400"/>
            <a:ext cx="7772400" cy="1338262"/>
          </a:xfrm>
        </p:spPr>
        <p:txBody>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1" name="Footer Placeholder 4"/>
          <p:cNvSpPr>
            <a:spLocks noGrp="1"/>
          </p:cNvSpPr>
          <p:nvPr>
            <p:ph type="ftr" sz="quarter" idx="10"/>
          </p:nvPr>
        </p:nvSpPr>
        <p:spPr>
          <a:xfrm>
            <a:off x="800100" y="6172200"/>
            <a:ext cx="4000500" cy="457200"/>
          </a:xfrm>
        </p:spPr>
        <p:txBody>
          <a:bodyPr/>
          <a:lstStyle>
            <a:lvl1pPr>
              <a:defRPr/>
            </a:lvl1pPr>
          </a:lstStyle>
          <a:p>
            <a:endParaRPr lang="en-US">
              <a:solidFill>
                <a:srgbClr val="1F497D"/>
              </a:solidFill>
            </a:endParaRPr>
          </a:p>
        </p:txBody>
      </p:sp>
      <p:sp>
        <p:nvSpPr>
          <p:cNvPr id="12" name="Slide Number Placeholder 5"/>
          <p:cNvSpPr>
            <a:spLocks noGrp="1"/>
          </p:cNvSpPr>
          <p:nvPr>
            <p:ph type="sldNum" sz="quarter" idx="11"/>
          </p:nvPr>
        </p:nvSpPr>
        <p:spPr>
          <a:xfrm>
            <a:off x="146050" y="6208713"/>
            <a:ext cx="457200" cy="457200"/>
          </a:xfrm>
        </p:spPr>
        <p:txBody>
          <a:bodyPr/>
          <a:lstStyle>
            <a:lvl1pPr>
              <a:defRPr/>
            </a:lvl1pPr>
          </a:lstStyle>
          <a:p>
            <a:fld id="{93BC0B94-E936-4624-9216-F9EE2F5CE09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578630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Layout">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3" name="Group 16"/>
          <p:cNvGrpSpPr>
            <a:grpSpLocks/>
          </p:cNvGrpSpPr>
          <p:nvPr/>
        </p:nvGrpSpPr>
        <p:grpSpPr bwMode="auto">
          <a:xfrm>
            <a:off x="68263" y="3027363"/>
            <a:ext cx="9015412" cy="173037"/>
            <a:chOff x="68306" y="2341475"/>
            <a:chExt cx="9014621" cy="173125"/>
          </a:xfrm>
        </p:grpSpPr>
        <p:sp>
          <p:nvSpPr>
            <p:cNvPr id="4" name="Rectangle 3"/>
            <p:cNvSpPr/>
            <p:nvPr/>
          </p:nvSpPr>
          <p:spPr>
            <a:xfrm flipV="1">
              <a:off x="69893" y="2376418"/>
              <a:ext cx="9013034" cy="9212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5"/>
            <p:cNvGrpSpPr>
              <a:grpSpLocks/>
            </p:cNvGrpSpPr>
            <p:nvPr userDrawn="1"/>
          </p:nvGrpSpPr>
          <p:grpSpPr bwMode="auto">
            <a:xfrm>
              <a:off x="68306" y="2341475"/>
              <a:ext cx="9014621" cy="173125"/>
              <a:chOff x="68306" y="2362200"/>
              <a:chExt cx="9014621" cy="173125"/>
            </a:xfrm>
          </p:grpSpPr>
          <p:sp>
            <p:nvSpPr>
              <p:cNvPr id="6" name="Rectangle 5"/>
              <p:cNvSpPr/>
              <p:nvPr/>
            </p:nvSpPr>
            <p:spPr>
              <a:xfrm>
                <a:off x="69893" y="2362200"/>
                <a:ext cx="9013034" cy="4606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8306" y="2489265"/>
                <a:ext cx="9014621" cy="4606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grpSp>
      <p:sp>
        <p:nvSpPr>
          <p:cNvPr id="8" name="Rectangle 3"/>
          <p:cNvSpPr txBox="1">
            <a:spLocks noChangeArrowheads="1"/>
          </p:cNvSpPr>
          <p:nvPr/>
        </p:nvSpPr>
        <p:spPr bwMode="auto">
          <a:xfrm>
            <a:off x="304800" y="2057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575"/>
              </a:spcBef>
              <a:spcAft>
                <a:spcPct val="0"/>
              </a:spcAft>
              <a:buClr>
                <a:srgbClr val="4F81BD"/>
              </a:buClr>
              <a:buSzPct val="85000"/>
              <a:buFont typeface="Wingdings 2" pitchFamily="18" charset="2"/>
              <a:buNone/>
              <a:defRPr/>
            </a:pPr>
            <a:r>
              <a:rPr lang="en-US" sz="2800" b="1" dirty="0">
                <a:solidFill>
                  <a:prstClr val="black"/>
                </a:solidFill>
                <a:latin typeface="Calibri" pitchFamily="34" charset="0"/>
              </a:rPr>
              <a:t>For more information, please contact VHA </a:t>
            </a:r>
          </a:p>
          <a:p>
            <a:pPr algn="ctr" eaLnBrk="1" fontAlgn="base" hangingPunct="1">
              <a:spcBef>
                <a:spcPct val="0"/>
              </a:spcBef>
              <a:spcAft>
                <a:spcPct val="0"/>
              </a:spcAft>
              <a:buClr>
                <a:srgbClr val="4F81BD"/>
              </a:buClr>
              <a:buSzPct val="85000"/>
              <a:buFont typeface="Wingdings 2" pitchFamily="18" charset="2"/>
              <a:buNone/>
              <a:defRPr/>
            </a:pPr>
            <a:r>
              <a:rPr lang="en-US" sz="2800" b="1" dirty="0">
                <a:solidFill>
                  <a:prstClr val="black"/>
                </a:solidFill>
                <a:latin typeface="Calibri" pitchFamily="34" charset="0"/>
              </a:rPr>
              <a:t>National Center for Organization Development (NCOD)</a:t>
            </a:r>
          </a:p>
        </p:txBody>
      </p:sp>
      <p:pic>
        <p:nvPicPr>
          <p:cNvPr id="9" name="Picture 18" descr="NCOD_VAExcellence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9675" y="5943600"/>
            <a:ext cx="40481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nvGraphicFramePr>
        <p:xfrm>
          <a:off x="1295400" y="3505200"/>
          <a:ext cx="6553200" cy="2073276"/>
        </p:xfrm>
        <a:graphic>
          <a:graphicData uri="http://schemas.openxmlformats.org/drawingml/2006/table">
            <a:tbl>
              <a:tblPr firstRow="1" bandRow="1">
                <a:tableStyleId>{9D7B26C5-4107-4FEC-AEDC-1716B250A1EF}</a:tableStyleId>
              </a:tblPr>
              <a:tblGrid>
                <a:gridCol w="2208944">
                  <a:extLst>
                    <a:ext uri="{9D8B030D-6E8A-4147-A177-3AD203B41FA5}">
                      <a16:colId xmlns:a16="http://schemas.microsoft.com/office/drawing/2014/main" val="20000"/>
                    </a:ext>
                  </a:extLst>
                </a:gridCol>
                <a:gridCol w="4344256">
                  <a:extLst>
                    <a:ext uri="{9D8B030D-6E8A-4147-A177-3AD203B41FA5}">
                      <a16:colId xmlns:a16="http://schemas.microsoft.com/office/drawing/2014/main" val="20001"/>
                    </a:ext>
                  </a:extLst>
                </a:gridCol>
              </a:tblGrid>
              <a:tr h="518319">
                <a:tc>
                  <a:txBody>
                    <a:bodyPr/>
                    <a:lstStyle/>
                    <a:p>
                      <a:r>
                        <a:rPr lang="en-US" sz="2800" b="0" dirty="0">
                          <a:solidFill>
                            <a:schemeClr val="tx1"/>
                          </a:solidFill>
                          <a:latin typeface="Calibri" pitchFamily="34" charset="0"/>
                        </a:rPr>
                        <a:t>Telephone:</a:t>
                      </a:r>
                    </a:p>
                  </a:txBody>
                  <a:tcPr marT="45734" marB="45734">
                    <a:lnT w="3175" cap="flat" cmpd="sng" algn="ctr">
                      <a:noFill/>
                      <a:prstDash val="solid"/>
                      <a:round/>
                      <a:headEnd type="none" w="med" len="med"/>
                      <a:tailEnd type="none" w="med" len="med"/>
                    </a:lnT>
                  </a:tcPr>
                </a:tc>
                <a:tc>
                  <a:txBody>
                    <a:bodyPr/>
                    <a:lstStyle/>
                    <a:p>
                      <a:r>
                        <a:rPr lang="en-US" sz="2800" b="0" dirty="0">
                          <a:solidFill>
                            <a:schemeClr val="tx1"/>
                          </a:solidFill>
                          <a:latin typeface="Calibri" pitchFamily="34" charset="0"/>
                        </a:rPr>
                        <a:t>(513) 247-4680 </a:t>
                      </a:r>
                    </a:p>
                  </a:txBody>
                  <a:tcPr marT="45734" marB="45734">
                    <a:lnT w="3175" cap="flat" cmpd="sng" algn="ctr">
                      <a:noFill/>
                      <a:prstDash val="solid"/>
                      <a:round/>
                      <a:headEnd type="none" w="med" len="med"/>
                      <a:tailEnd type="none" w="med" len="med"/>
                    </a:lnT>
                  </a:tcPr>
                </a:tc>
                <a:extLst>
                  <a:ext uri="{0D108BD9-81ED-4DB2-BD59-A6C34878D82A}">
                    <a16:rowId xmlns:a16="http://schemas.microsoft.com/office/drawing/2014/main" val="10000"/>
                  </a:ext>
                </a:extLst>
              </a:tr>
              <a:tr h="518319">
                <a:tc>
                  <a:txBody>
                    <a:bodyPr/>
                    <a:lstStyle/>
                    <a:p>
                      <a:r>
                        <a:rPr lang="en-US" sz="2800" dirty="0">
                          <a:solidFill>
                            <a:schemeClr val="tx1"/>
                          </a:solidFill>
                          <a:latin typeface="Calibri" pitchFamily="34" charset="0"/>
                        </a:rPr>
                        <a:t>Email:</a:t>
                      </a:r>
                    </a:p>
                  </a:txBody>
                  <a:tcPr marT="45734" marB="45734">
                    <a:lnB w="3175" cap="flat" cmpd="sng" algn="ctr">
                      <a:solidFill>
                        <a:schemeClr val="tx1"/>
                      </a:solidFill>
                      <a:prstDash val="solid"/>
                      <a:round/>
                      <a:headEnd type="none" w="med" len="med"/>
                      <a:tailEnd type="none" w="med" len="med"/>
                    </a:lnB>
                  </a:tcPr>
                </a:tc>
                <a:tc>
                  <a:txBody>
                    <a:bodyPr/>
                    <a:lstStyle/>
                    <a:p>
                      <a:r>
                        <a:rPr lang="en-US" sz="2800" dirty="0">
                          <a:solidFill>
                            <a:schemeClr val="tx1"/>
                          </a:solidFill>
                          <a:latin typeface="Calibri" pitchFamily="34" charset="0"/>
                        </a:rPr>
                        <a:t>VHANCOD@va.gov</a:t>
                      </a:r>
                    </a:p>
                  </a:txBody>
                  <a:tcPr marT="45734" marB="45734">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8319">
                <a:tc>
                  <a:txBody>
                    <a:bodyPr/>
                    <a:lstStyle/>
                    <a:p>
                      <a:r>
                        <a:rPr lang="en-US" sz="2800" dirty="0">
                          <a:solidFill>
                            <a:schemeClr val="tx1"/>
                          </a:solidFill>
                          <a:latin typeface="Calibri" pitchFamily="34" charset="0"/>
                        </a:rPr>
                        <a:t>Website:</a:t>
                      </a:r>
                    </a:p>
                  </a:txBody>
                  <a:tcPr marT="45734" marB="45734">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dirty="0">
                          <a:solidFill>
                            <a:schemeClr val="tx1"/>
                          </a:solidFill>
                          <a:latin typeface="Calibri" pitchFamily="34" charset="0"/>
                        </a:rPr>
                        <a:t>http://vaww.va.gov/NCOD</a:t>
                      </a:r>
                    </a:p>
                  </a:txBody>
                  <a:tcPr marT="45734" marB="45734">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518319">
                <a:tc>
                  <a:txBody>
                    <a:bodyPr/>
                    <a:lstStyle/>
                    <a:p>
                      <a:endParaRPr lang="en-US" sz="2800" dirty="0">
                        <a:solidFill>
                          <a:schemeClr val="tx1"/>
                        </a:solidFill>
                        <a:latin typeface="Calibri" pitchFamily="34" charset="0"/>
                      </a:endParaRPr>
                    </a:p>
                  </a:txBody>
                  <a:tcPr marT="45734" marB="45734">
                    <a:lnT w="12700"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r>
                        <a:rPr lang="en-US" sz="2800" dirty="0">
                          <a:solidFill>
                            <a:schemeClr val="tx1"/>
                          </a:solidFill>
                          <a:latin typeface="Calibri" pitchFamily="34" charset="0"/>
                        </a:rPr>
                        <a:t>http://www.va.gov/NCOD</a:t>
                      </a:r>
                    </a:p>
                  </a:txBody>
                  <a:tcPr marT="45734" marB="45734">
                    <a:lnT w="12700"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Footer Placeholder 4"/>
          <p:cNvSpPr>
            <a:spLocks noGrp="1"/>
          </p:cNvSpPr>
          <p:nvPr>
            <p:ph type="ftr" sz="quarter" idx="10"/>
          </p:nvPr>
        </p:nvSpPr>
        <p:spPr>
          <a:xfrm>
            <a:off x="800100" y="6172200"/>
            <a:ext cx="4000500" cy="457200"/>
          </a:xfrm>
        </p:spPr>
        <p:txBody>
          <a:bodyPr/>
          <a:lstStyle>
            <a:lvl1pPr>
              <a:defRPr/>
            </a:lvl1pPr>
          </a:lstStyle>
          <a:p>
            <a:endParaRPr lang="en-US">
              <a:solidFill>
                <a:srgbClr val="1F497D"/>
              </a:solidFill>
            </a:endParaRPr>
          </a:p>
        </p:txBody>
      </p:sp>
      <p:sp>
        <p:nvSpPr>
          <p:cNvPr id="12" name="Slide Number Placeholder 5"/>
          <p:cNvSpPr>
            <a:spLocks noGrp="1"/>
          </p:cNvSpPr>
          <p:nvPr>
            <p:ph type="sldNum" sz="quarter" idx="11"/>
          </p:nvPr>
        </p:nvSpPr>
        <p:spPr>
          <a:xfrm>
            <a:off x="146050" y="6208713"/>
            <a:ext cx="457200" cy="457200"/>
          </a:xfrm>
        </p:spPr>
        <p:txBody>
          <a:bodyPr/>
          <a:lstStyle>
            <a:lvl1pPr>
              <a:defRPr/>
            </a:lvl1pPr>
          </a:lstStyle>
          <a:p>
            <a:fld id="{93BC0B94-E936-4624-9216-F9EE2F5CE09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5167401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NCOD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8600"/>
            <a:ext cx="14541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52400" y="1371600"/>
            <a:ext cx="4419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4572000" y="1371600"/>
            <a:ext cx="4343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fld id="{756BF3BB-48CB-46F8-88F8-B33592A6FDAA}" type="datetimeFigureOut">
              <a:rPr lang="en-US" smtClean="0">
                <a:solidFill>
                  <a:srgbClr val="1F497D"/>
                </a:solidFill>
              </a:rPr>
              <a:pPr/>
              <a:t>6/26/2019</a:t>
            </a:fld>
            <a:endParaRPr lang="en-US">
              <a:solidFill>
                <a:srgbClr val="1F497D"/>
              </a:solidFill>
            </a:endParaRPr>
          </a:p>
        </p:txBody>
      </p:sp>
      <p:sp>
        <p:nvSpPr>
          <p:cNvPr id="7" name="Footer Placeholder 2"/>
          <p:cNvSpPr>
            <a:spLocks noGrp="1"/>
          </p:cNvSpPr>
          <p:nvPr>
            <p:ph type="ftr" sz="quarter" idx="11"/>
          </p:nvPr>
        </p:nvSpPr>
        <p:spPr/>
        <p:txBody>
          <a:bodyPr/>
          <a:lstStyle>
            <a:lvl1pPr>
              <a:defRPr/>
            </a:lvl1pPr>
          </a:lstStyle>
          <a:p>
            <a:endParaRPr lang="en-US">
              <a:solidFill>
                <a:srgbClr val="1F497D"/>
              </a:solidFill>
            </a:endParaRPr>
          </a:p>
        </p:txBody>
      </p:sp>
      <p:sp>
        <p:nvSpPr>
          <p:cNvPr id="8" name="Slide Number Placeholder 22"/>
          <p:cNvSpPr>
            <a:spLocks noGrp="1"/>
          </p:cNvSpPr>
          <p:nvPr>
            <p:ph type="sldNum" sz="quarter" idx="12"/>
          </p:nvPr>
        </p:nvSpPr>
        <p:spPr/>
        <p:txBody>
          <a:bodyPr/>
          <a:lstStyle>
            <a:lvl1pPr>
              <a:defRPr/>
            </a:lvl1pPr>
          </a:lstStyle>
          <a:p>
            <a:fld id="{93BC0B94-E936-4624-9216-F9EE2F5CE09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3384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NCOD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8600"/>
            <a:ext cx="14541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228600"/>
            <a:ext cx="7467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28600" y="1447800"/>
            <a:ext cx="4343400" cy="762000"/>
          </a:xfrm>
          <a:noFill/>
          <a:ln w="12700" cap="sq" cmpd="sng" algn="ctr">
            <a:noFill/>
            <a:prstDash val="solid"/>
          </a:ln>
        </p:spPr>
        <p:txBody>
          <a:bodyPr>
            <a:noAutofit/>
          </a:bodyPr>
          <a:lstStyle>
            <a:lvl1pPr marL="0" indent="0">
              <a:buNone/>
              <a:defRPr sz="2400" b="1">
                <a:solidFill>
                  <a:schemeClr val="tx1"/>
                </a:solidFill>
                <a:latin typeface="Calibri" pitchFamily="34" charset="0"/>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447800"/>
            <a:ext cx="4191000" cy="762000"/>
          </a:xfrm>
          <a:noFill/>
          <a:ln w="12700" cap="sq" cmpd="sng" algn="ctr">
            <a:noFill/>
            <a:prstDash val="solid"/>
          </a:ln>
        </p:spPr>
        <p:txBody>
          <a:bodyPr>
            <a:noAutofit/>
          </a:bodyPr>
          <a:lstStyle>
            <a:lvl1pPr marL="0" indent="0">
              <a:buNone/>
              <a:defRPr sz="2400" b="1">
                <a:solidFill>
                  <a:schemeClr val="tx1"/>
                </a:solidFill>
                <a:latin typeface="Calibri" pitchFamily="34" charset="0"/>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228600" y="2247900"/>
            <a:ext cx="4343400" cy="3886200"/>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4"/>
          </p:nvPr>
        </p:nvSpPr>
        <p:spPr>
          <a:xfrm>
            <a:off x="4648200" y="2247900"/>
            <a:ext cx="4191000" cy="3886200"/>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13"/>
          <p:cNvSpPr>
            <a:spLocks noGrp="1"/>
          </p:cNvSpPr>
          <p:nvPr>
            <p:ph type="dt" sz="half" idx="10"/>
          </p:nvPr>
        </p:nvSpPr>
        <p:spPr/>
        <p:txBody>
          <a:bodyPr/>
          <a:lstStyle>
            <a:lvl1pPr>
              <a:defRPr/>
            </a:lvl1pPr>
          </a:lstStyle>
          <a:p>
            <a:fld id="{756BF3BB-48CB-46F8-88F8-B33592A6FDAA}" type="datetimeFigureOut">
              <a:rPr lang="en-US" smtClean="0">
                <a:solidFill>
                  <a:srgbClr val="1F497D"/>
                </a:solidFill>
              </a:rPr>
              <a:pPr/>
              <a:t>6/26/2019</a:t>
            </a:fld>
            <a:endParaRPr lang="en-US">
              <a:solidFill>
                <a:srgbClr val="1F497D"/>
              </a:solidFill>
            </a:endParaRPr>
          </a:p>
        </p:txBody>
      </p:sp>
      <p:sp>
        <p:nvSpPr>
          <p:cNvPr id="9" name="Footer Placeholder 2"/>
          <p:cNvSpPr>
            <a:spLocks noGrp="1"/>
          </p:cNvSpPr>
          <p:nvPr>
            <p:ph type="ftr" sz="quarter" idx="11"/>
          </p:nvPr>
        </p:nvSpPr>
        <p:spPr/>
        <p:txBody>
          <a:bodyPr/>
          <a:lstStyle>
            <a:lvl1pPr>
              <a:defRPr/>
            </a:lvl1pPr>
          </a:lstStyle>
          <a:p>
            <a:endParaRPr lang="en-US">
              <a:solidFill>
                <a:srgbClr val="1F497D"/>
              </a:solidFill>
            </a:endParaRPr>
          </a:p>
        </p:txBody>
      </p:sp>
      <p:sp>
        <p:nvSpPr>
          <p:cNvPr id="10" name="Slide Number Placeholder 22"/>
          <p:cNvSpPr>
            <a:spLocks noGrp="1"/>
          </p:cNvSpPr>
          <p:nvPr>
            <p:ph type="sldNum" sz="quarter" idx="12"/>
          </p:nvPr>
        </p:nvSpPr>
        <p:spPr/>
        <p:txBody>
          <a:bodyPr/>
          <a:lstStyle>
            <a:lvl1pPr>
              <a:defRPr/>
            </a:lvl1pPr>
          </a:lstStyle>
          <a:p>
            <a:fld id="{93BC0B94-E936-4624-9216-F9EE2F5CE09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8165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NCOD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8600"/>
            <a:ext cx="14541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13"/>
          <p:cNvSpPr>
            <a:spLocks noGrp="1"/>
          </p:cNvSpPr>
          <p:nvPr>
            <p:ph type="dt" sz="half" idx="10"/>
          </p:nvPr>
        </p:nvSpPr>
        <p:spPr/>
        <p:txBody>
          <a:bodyPr/>
          <a:lstStyle>
            <a:lvl1pPr>
              <a:defRPr/>
            </a:lvl1pPr>
          </a:lstStyle>
          <a:p>
            <a:fld id="{756BF3BB-48CB-46F8-88F8-B33592A6FDAA}" type="datetimeFigureOut">
              <a:rPr lang="en-US" smtClean="0">
                <a:solidFill>
                  <a:srgbClr val="1F497D"/>
                </a:solidFill>
              </a:rPr>
              <a:pPr/>
              <a:t>6/26/2019</a:t>
            </a:fld>
            <a:endParaRPr lang="en-US">
              <a:solidFill>
                <a:srgbClr val="1F497D"/>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1F497D"/>
              </a:solidFill>
            </a:endParaRPr>
          </a:p>
        </p:txBody>
      </p:sp>
      <p:sp>
        <p:nvSpPr>
          <p:cNvPr id="6" name="Slide Number Placeholder 22"/>
          <p:cNvSpPr>
            <a:spLocks noGrp="1"/>
          </p:cNvSpPr>
          <p:nvPr>
            <p:ph type="sldNum" sz="quarter" idx="12"/>
          </p:nvPr>
        </p:nvSpPr>
        <p:spPr/>
        <p:txBody>
          <a:bodyPr/>
          <a:lstStyle>
            <a:lvl1pPr>
              <a:defRPr/>
            </a:lvl1pPr>
          </a:lstStyle>
          <a:p>
            <a:fld id="{93BC0B94-E936-4624-9216-F9EE2F5CE09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92020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NCOD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8600"/>
            <a:ext cx="14541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3"/>
          <p:cNvSpPr>
            <a:spLocks noGrp="1"/>
          </p:cNvSpPr>
          <p:nvPr>
            <p:ph type="dt" sz="half" idx="10"/>
          </p:nvPr>
        </p:nvSpPr>
        <p:spPr/>
        <p:txBody>
          <a:bodyPr/>
          <a:lstStyle>
            <a:lvl1pPr>
              <a:defRPr/>
            </a:lvl1pPr>
          </a:lstStyle>
          <a:p>
            <a:fld id="{756BF3BB-48CB-46F8-88F8-B33592A6FDAA}" type="datetimeFigureOut">
              <a:rPr lang="en-US" smtClean="0">
                <a:solidFill>
                  <a:srgbClr val="1F497D"/>
                </a:solidFill>
              </a:rPr>
              <a:pPr/>
              <a:t>6/26/2019</a:t>
            </a:fld>
            <a:endParaRPr lang="en-US">
              <a:solidFill>
                <a:srgbClr val="1F497D"/>
              </a:solidFill>
            </a:endParaRPr>
          </a:p>
        </p:txBody>
      </p:sp>
      <p:sp>
        <p:nvSpPr>
          <p:cNvPr id="4" name="Footer Placeholder 2"/>
          <p:cNvSpPr>
            <a:spLocks noGrp="1"/>
          </p:cNvSpPr>
          <p:nvPr>
            <p:ph type="ftr" sz="quarter" idx="11"/>
          </p:nvPr>
        </p:nvSpPr>
        <p:spPr/>
        <p:txBody>
          <a:bodyPr/>
          <a:lstStyle>
            <a:lvl1pPr>
              <a:defRPr/>
            </a:lvl1pPr>
          </a:lstStyle>
          <a:p>
            <a:endParaRPr lang="en-US">
              <a:solidFill>
                <a:srgbClr val="1F497D"/>
              </a:solidFill>
            </a:endParaRPr>
          </a:p>
        </p:txBody>
      </p:sp>
      <p:sp>
        <p:nvSpPr>
          <p:cNvPr id="5" name="Slide Number Placeholder 22"/>
          <p:cNvSpPr>
            <a:spLocks noGrp="1"/>
          </p:cNvSpPr>
          <p:nvPr>
            <p:ph type="sldNum" sz="quarter" idx="12"/>
          </p:nvPr>
        </p:nvSpPr>
        <p:spPr/>
        <p:txBody>
          <a:bodyPr/>
          <a:lstStyle>
            <a:lvl1pPr>
              <a:defRPr/>
            </a:lvl1pPr>
          </a:lstStyle>
          <a:p>
            <a:fld id="{93BC0B94-E936-4624-9216-F9EE2F5CE09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638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1" descr="NCOD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8600"/>
            <a:ext cx="14541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228600"/>
            <a:ext cx="7467600" cy="1143000"/>
          </a:xfrm>
        </p:spPr>
        <p:txBody>
          <a:bodyPr/>
          <a:lstStyle>
            <a:lvl1pPr algn="l">
              <a:buNone/>
              <a:defRPr sz="4000" b="1"/>
            </a:lvl1pPr>
          </a:lstStyle>
          <a:p>
            <a:r>
              <a:rPr lang="en-US"/>
              <a:t>Click to edit Master title style</a:t>
            </a:r>
            <a:endParaRPr lang="en-US" dirty="0"/>
          </a:p>
        </p:txBody>
      </p:sp>
      <p:sp>
        <p:nvSpPr>
          <p:cNvPr id="3" name="Text Placeholder 2"/>
          <p:cNvSpPr>
            <a:spLocks noGrp="1"/>
          </p:cNvSpPr>
          <p:nvPr>
            <p:ph type="body" idx="2"/>
          </p:nvPr>
        </p:nvSpPr>
        <p:spPr>
          <a:xfrm>
            <a:off x="228600" y="15240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209800" y="1524000"/>
            <a:ext cx="6629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p:txBody>
          <a:bodyPr/>
          <a:lstStyle>
            <a:lvl1pPr>
              <a:defRPr/>
            </a:lvl1pPr>
          </a:lstStyle>
          <a:p>
            <a:fld id="{756BF3BB-48CB-46F8-88F8-B33592A6FDAA}" type="datetimeFigureOut">
              <a:rPr lang="en-US" smtClean="0">
                <a:solidFill>
                  <a:srgbClr val="1F497D"/>
                </a:solidFill>
              </a:rPr>
              <a:pPr/>
              <a:t>6/26/2019</a:t>
            </a:fld>
            <a:endParaRPr lang="en-US">
              <a:solidFill>
                <a:srgbClr val="1F497D"/>
              </a:solidFill>
            </a:endParaRPr>
          </a:p>
        </p:txBody>
      </p:sp>
      <p:sp>
        <p:nvSpPr>
          <p:cNvPr id="9" name="Footer Placeholder 5"/>
          <p:cNvSpPr>
            <a:spLocks noGrp="1"/>
          </p:cNvSpPr>
          <p:nvPr>
            <p:ph type="ftr" sz="quarter" idx="11"/>
          </p:nvPr>
        </p:nvSpPr>
        <p:spPr/>
        <p:txBody>
          <a:bodyPr/>
          <a:lstStyle>
            <a:lvl1pPr>
              <a:defRPr/>
            </a:lvl1pPr>
          </a:lstStyle>
          <a:p>
            <a:endParaRPr lang="en-US">
              <a:solidFill>
                <a:srgbClr val="1F497D"/>
              </a:solidFill>
            </a:endParaRPr>
          </a:p>
        </p:txBody>
      </p:sp>
      <p:sp>
        <p:nvSpPr>
          <p:cNvPr id="10" name="Slide Number Placeholder 6"/>
          <p:cNvSpPr>
            <a:spLocks noGrp="1"/>
          </p:cNvSpPr>
          <p:nvPr>
            <p:ph type="sldNum" sz="quarter" idx="12"/>
          </p:nvPr>
        </p:nvSpPr>
        <p:spPr/>
        <p:txBody>
          <a:bodyPr/>
          <a:lstStyle>
            <a:lvl1pPr>
              <a:defRPr/>
            </a:lvl1pPr>
          </a:lstStyle>
          <a:p>
            <a:fld id="{93BC0B94-E936-4624-9216-F9EE2F5CE09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387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6EA8D-5228-49BB-A7CE-96FE24C443A8}" type="slidenum">
              <a:rPr lang="en-US" smtClean="0"/>
              <a:t>‹#›</a:t>
            </a:fld>
            <a:endParaRPr lang="en-US" dirty="0"/>
          </a:p>
        </p:txBody>
      </p:sp>
    </p:spTree>
    <p:extLst>
      <p:ext uri="{BB962C8B-B14F-4D97-AF65-F5344CB8AC3E}">
        <p14:creationId xmlns:p14="http://schemas.microsoft.com/office/powerpoint/2010/main" val="3155499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6" descr="NCOD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953000"/>
            <a:ext cx="14541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4876800"/>
            <a:ext cx="7315200" cy="522288"/>
          </a:xfrm>
        </p:spPr>
        <p:txBody>
          <a:bodyPr anchor="ctr">
            <a:noAutofit/>
          </a:bodyPr>
          <a:lstStyle>
            <a:lvl1pPr algn="l">
              <a:buNone/>
              <a:defRPr sz="2800" b="1">
                <a:solidFill>
                  <a:schemeClr val="tx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228600" y="5410200"/>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756BF3BB-48CB-46F8-88F8-B33592A6FDAA}" type="datetimeFigureOut">
              <a:rPr lang="en-US" smtClean="0">
                <a:solidFill>
                  <a:srgbClr val="1F497D"/>
                </a:solidFill>
              </a:rPr>
              <a:pPr/>
              <a:t>6/26/2019</a:t>
            </a:fld>
            <a:endParaRPr lang="en-US">
              <a:solidFill>
                <a:srgbClr val="1F497D"/>
              </a:solidFill>
            </a:endParaRPr>
          </a:p>
        </p:txBody>
      </p:sp>
      <p:sp>
        <p:nvSpPr>
          <p:cNvPr id="10" name="Footer Placeholder 5"/>
          <p:cNvSpPr>
            <a:spLocks noGrp="1"/>
          </p:cNvSpPr>
          <p:nvPr>
            <p:ph type="ftr" sz="quarter" idx="11"/>
          </p:nvPr>
        </p:nvSpPr>
        <p:spPr>
          <a:xfrm>
            <a:off x="914400" y="6172200"/>
            <a:ext cx="3886200" cy="457200"/>
          </a:xfrm>
        </p:spPr>
        <p:txBody>
          <a:bodyPr/>
          <a:lstStyle>
            <a:lvl1pPr>
              <a:defRPr/>
            </a:lvl1pPr>
          </a:lstStyle>
          <a:p>
            <a:endParaRPr lang="en-US">
              <a:solidFill>
                <a:srgbClr val="1F497D"/>
              </a:solidFill>
            </a:endParaRPr>
          </a:p>
        </p:txBody>
      </p:sp>
      <p:sp>
        <p:nvSpPr>
          <p:cNvPr id="11" name="Slide Number Placeholder 6"/>
          <p:cNvSpPr>
            <a:spLocks noGrp="1"/>
          </p:cNvSpPr>
          <p:nvPr>
            <p:ph type="sldNum" sz="quarter" idx="12"/>
          </p:nvPr>
        </p:nvSpPr>
        <p:spPr>
          <a:xfrm>
            <a:off x="146050" y="6208713"/>
            <a:ext cx="457200" cy="457200"/>
          </a:xfrm>
        </p:spPr>
        <p:txBody>
          <a:bodyPr/>
          <a:lstStyle>
            <a:lvl1pPr>
              <a:defRPr/>
            </a:lvl1pPr>
          </a:lstStyle>
          <a:p>
            <a:fld id="{93BC0B94-E936-4624-9216-F9EE2F5CE09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7667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fld id="{756BF3BB-48CB-46F8-88F8-B33592A6FDAA}" type="datetimeFigureOut">
              <a:rPr lang="en-US" smtClean="0">
                <a:solidFill>
                  <a:srgbClr val="1F497D"/>
                </a:solidFill>
              </a:rPr>
              <a:pPr/>
              <a:t>6/26/2019</a:t>
            </a:fld>
            <a:endParaRPr lang="en-US">
              <a:solidFill>
                <a:srgbClr val="1F497D"/>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1F497D"/>
              </a:solidFill>
            </a:endParaRPr>
          </a:p>
        </p:txBody>
      </p:sp>
      <p:sp>
        <p:nvSpPr>
          <p:cNvPr id="6" name="Slide Number Placeholder 22"/>
          <p:cNvSpPr>
            <a:spLocks noGrp="1"/>
          </p:cNvSpPr>
          <p:nvPr>
            <p:ph type="sldNum" sz="quarter" idx="12"/>
          </p:nvPr>
        </p:nvSpPr>
        <p:spPr/>
        <p:txBody>
          <a:bodyPr/>
          <a:lstStyle>
            <a:lvl1pPr>
              <a:defRPr/>
            </a:lvl1pPr>
          </a:lstStyle>
          <a:p>
            <a:fld id="{93BC0B94-E936-4624-9216-F9EE2F5CE09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3533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4017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642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7373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4014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373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5935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146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177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6EA8D-5228-49BB-A7CE-96FE24C443A8}" type="slidenum">
              <a:rPr lang="en-US" smtClean="0"/>
              <a:t>‹#›</a:t>
            </a:fld>
            <a:endParaRPr lang="en-US" dirty="0"/>
          </a:p>
        </p:txBody>
      </p:sp>
    </p:spTree>
    <p:extLst>
      <p:ext uri="{BB962C8B-B14F-4D97-AF65-F5344CB8AC3E}">
        <p14:creationId xmlns:p14="http://schemas.microsoft.com/office/powerpoint/2010/main" val="654284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530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617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8746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VA Seal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7400" y="6248400"/>
            <a:ext cx="3103614" cy="572589"/>
          </a:xfrm>
          <a:prstGeom prst="rect">
            <a:avLst/>
          </a:prstGeom>
        </p:spPr>
      </p:pic>
      <p:sp>
        <p:nvSpPr>
          <p:cNvPr id="2" name="Title 1"/>
          <p:cNvSpPr>
            <a:spLocks noGrp="1"/>
          </p:cNvSpPr>
          <p:nvPr>
            <p:ph type="ctrTitle"/>
          </p:nvPr>
        </p:nvSpPr>
        <p:spPr>
          <a:xfrm>
            <a:off x="228600" y="1600200"/>
            <a:ext cx="7848600" cy="1470025"/>
          </a:xfrm>
        </p:spPr>
        <p:txBody>
          <a:bodyPr>
            <a:normAutofit/>
          </a:bodyPr>
          <a:lstStyle>
            <a:lvl1pPr>
              <a:defRPr sz="3200"/>
            </a:lvl1pPr>
          </a:lstStyle>
          <a:p>
            <a:r>
              <a:rPr lang="en-US" dirty="0"/>
              <a:t>Click to edit Master title style</a:t>
            </a:r>
          </a:p>
        </p:txBody>
      </p:sp>
      <p:sp>
        <p:nvSpPr>
          <p:cNvPr id="3" name="Subtitle 2"/>
          <p:cNvSpPr>
            <a:spLocks noGrp="1"/>
          </p:cNvSpPr>
          <p:nvPr>
            <p:ph type="subTitle" idx="1"/>
          </p:nvPr>
        </p:nvSpPr>
        <p:spPr>
          <a:xfrm>
            <a:off x="306234" y="4352026"/>
            <a:ext cx="8228166" cy="685800"/>
          </a:xfrm>
        </p:spPr>
        <p:txBody>
          <a:bodyPr/>
          <a:lstStyle>
            <a:lvl1pPr marL="0" indent="0" algn="l">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7" name="Straight Connector 6" title="Navy blue header bar"/>
          <p:cNvCxnSpPr/>
          <p:nvPr userDrawn="1"/>
        </p:nvCxnSpPr>
        <p:spPr>
          <a:xfrm>
            <a:off x="0" y="61722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title="Light blue header bar"/>
          <p:cNvCxnSpPr/>
          <p:nvPr userDrawn="1"/>
        </p:nvCxnSpPr>
        <p:spPr>
          <a:xfrm>
            <a:off x="5522976" y="61722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373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TextBox 11"/>
          <p:cNvSpPr txBox="1"/>
          <p:nvPr userDrawn="1"/>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2" name="Title 1"/>
          <p:cNvSpPr>
            <a:spLocks noGrp="1"/>
          </p:cNvSpPr>
          <p:nvPr>
            <p:ph type="title"/>
          </p:nvPr>
        </p:nvSpPr>
        <p:spPr>
          <a:xfrm>
            <a:off x="228600" y="481583"/>
            <a:ext cx="8610600" cy="967629"/>
          </a:xfrm>
        </p:spPr>
        <p:txBody>
          <a:bodyPr anchor="t"/>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title="Navy blue header bar"/>
          <p:cNvCxnSpPr/>
          <p:nvPr userDrawn="1"/>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title="Light blue header bar"/>
          <p:cNvCxnSpPr/>
          <p:nvPr userDrawn="1"/>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AF0FB509-1A5B-4941-A979-0103BC7D2990}" type="slidenum">
              <a:rPr lang="en-US" smtClean="0"/>
              <a:pPr/>
              <a:t>‹#›</a:t>
            </a:fld>
            <a:endParaRPr lang="en-US"/>
          </a:p>
        </p:txBody>
      </p:sp>
    </p:spTree>
    <p:extLst>
      <p:ext uri="{BB962C8B-B14F-4D97-AF65-F5344CB8AC3E}">
        <p14:creationId xmlns:p14="http://schemas.microsoft.com/office/powerpoint/2010/main" val="408373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28600" y="2906713"/>
            <a:ext cx="7772400" cy="1500187"/>
          </a:xfrm>
        </p:spPr>
        <p:txBody>
          <a:bodyPr anchor="b"/>
          <a:lstStyle>
            <a:lvl1pPr marL="0" indent="0">
              <a:buNone/>
              <a:defRPr sz="2000">
                <a:solidFill>
                  <a:srgbClr val="2626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4" name="Straight Connector 13" title="Navy blue header bar"/>
          <p:cNvCxnSpPr/>
          <p:nvPr userDrawn="1"/>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title="Light blue header bar"/>
          <p:cNvCxnSpPr/>
          <p:nvPr userDrawn="1"/>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8"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AF0FB509-1A5B-4941-A979-0103BC7D2990}" type="slidenum">
              <a:rPr lang="en-US" smtClean="0"/>
              <a:pPr/>
              <a:t>‹#›</a:t>
            </a:fld>
            <a:endParaRPr lang="en-US"/>
          </a:p>
        </p:txBody>
      </p:sp>
    </p:spTree>
    <p:extLst>
      <p:ext uri="{BB962C8B-B14F-4D97-AF65-F5344CB8AC3E}">
        <p14:creationId xmlns:p14="http://schemas.microsoft.com/office/powerpoint/2010/main" val="726713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200" b="1"/>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200" b="1"/>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title="Navy blue header bar"/>
          <p:cNvCxnSpPr/>
          <p:nvPr userDrawn="1"/>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title="Light blue header bar"/>
          <p:cNvCxnSpPr/>
          <p:nvPr userDrawn="1"/>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9"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AF0FB509-1A5B-4941-A979-0103BC7D2990}" type="slidenum">
              <a:rPr lang="en-US" smtClean="0"/>
              <a:pPr/>
              <a:t>‹#›</a:t>
            </a:fld>
            <a:endParaRPr lang="en-US"/>
          </a:p>
        </p:txBody>
      </p:sp>
    </p:spTree>
    <p:extLst>
      <p:ext uri="{BB962C8B-B14F-4D97-AF65-F5344CB8AC3E}">
        <p14:creationId xmlns:p14="http://schemas.microsoft.com/office/powerpoint/2010/main" val="2145055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Navy blue header bar"/>
          <p:cNvCxnSpPr/>
          <p:nvPr userDrawn="1"/>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title="Light blue header bar"/>
          <p:cNvCxnSpPr/>
          <p:nvPr userDrawn="1"/>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11"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AF0FB509-1A5B-4941-A979-0103BC7D2990}" type="slidenum">
              <a:rPr lang="en-US" smtClean="0"/>
              <a:pPr/>
              <a:t>‹#›</a:t>
            </a:fld>
            <a:endParaRPr lang="en-US"/>
          </a:p>
        </p:txBody>
      </p:sp>
    </p:spTree>
    <p:extLst>
      <p:ext uri="{BB962C8B-B14F-4D97-AF65-F5344CB8AC3E}">
        <p14:creationId xmlns:p14="http://schemas.microsoft.com/office/powerpoint/2010/main" val="3170967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10" name="Straight Connector 9" title="Navy blue header bar"/>
          <p:cNvCxnSpPr/>
          <p:nvPr userDrawn="1"/>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title="Light blue header bar"/>
          <p:cNvCxnSpPr/>
          <p:nvPr userDrawn="1"/>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7"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AF0FB509-1A5B-4941-A979-0103BC7D2990}" type="slidenum">
              <a:rPr lang="en-US" smtClean="0"/>
              <a:pPr/>
              <a:t>‹#›</a:t>
            </a:fld>
            <a:endParaRPr lang="en-US"/>
          </a:p>
        </p:txBody>
      </p:sp>
    </p:spTree>
    <p:extLst>
      <p:ext uri="{BB962C8B-B14F-4D97-AF65-F5344CB8AC3E}">
        <p14:creationId xmlns:p14="http://schemas.microsoft.com/office/powerpoint/2010/main" val="3828372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7" name="Straight Connector 6" title="Navy blue header bar"/>
          <p:cNvCxnSpPr/>
          <p:nvPr userDrawn="1"/>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title="Light blue header bar"/>
          <p:cNvCxnSpPr/>
          <p:nvPr userDrawn="1"/>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6"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AF0FB509-1A5B-4941-A979-0103BC7D2990}" type="slidenum">
              <a:rPr lang="en-US" smtClean="0"/>
              <a:pPr/>
              <a:t>‹#›</a:t>
            </a:fld>
            <a:endParaRPr lang="en-US"/>
          </a:p>
        </p:txBody>
      </p:sp>
    </p:spTree>
    <p:extLst>
      <p:ext uri="{BB962C8B-B14F-4D97-AF65-F5344CB8AC3E}">
        <p14:creationId xmlns:p14="http://schemas.microsoft.com/office/powerpoint/2010/main" val="155017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56EA8D-5228-49BB-A7CE-96FE24C443A8}" type="slidenum">
              <a:rPr lang="en-US" smtClean="0"/>
              <a:t>‹#›</a:t>
            </a:fld>
            <a:endParaRPr lang="en-US" dirty="0"/>
          </a:p>
        </p:txBody>
      </p:sp>
    </p:spTree>
    <p:extLst>
      <p:ext uri="{BB962C8B-B14F-4D97-AF65-F5344CB8AC3E}">
        <p14:creationId xmlns:p14="http://schemas.microsoft.com/office/powerpoint/2010/main" val="3086875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title="Navy blue header bar"/>
          <p:cNvCxnSpPr/>
          <p:nvPr userDrawn="1"/>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title="Light blue header bar"/>
          <p:cNvCxnSpPr/>
          <p:nvPr userDrawn="1"/>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9"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AF0FB509-1A5B-4941-A979-0103BC7D2990}" type="slidenum">
              <a:rPr lang="en-US" smtClean="0"/>
              <a:pPr/>
              <a:t>‹#›</a:t>
            </a:fld>
            <a:endParaRPr lang="en-US"/>
          </a:p>
        </p:txBody>
      </p:sp>
    </p:spTree>
    <p:extLst>
      <p:ext uri="{BB962C8B-B14F-4D97-AF65-F5344CB8AC3E}">
        <p14:creationId xmlns:p14="http://schemas.microsoft.com/office/powerpoint/2010/main" val="3966501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2" name="Picture 11" title="VA Seal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7400" y="6248400"/>
            <a:ext cx="3103614" cy="572589"/>
          </a:xfrm>
          <a:prstGeom prst="rect">
            <a:avLst/>
          </a:prstGeom>
        </p:spPr>
      </p:pic>
      <p:cxnSp>
        <p:nvCxnSpPr>
          <p:cNvPr id="7" name="Straight Connector 6" title="Navy blue header bar"/>
          <p:cNvCxnSpPr/>
          <p:nvPr userDrawn="1"/>
        </p:nvCxnSpPr>
        <p:spPr>
          <a:xfrm>
            <a:off x="0" y="61722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title="Light blue header bar"/>
          <p:cNvCxnSpPr/>
          <p:nvPr userDrawn="1"/>
        </p:nvCxnSpPr>
        <p:spPr>
          <a:xfrm>
            <a:off x="5522976" y="61722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342900" y="1447800"/>
            <a:ext cx="8458200" cy="838200"/>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ts val="575"/>
              </a:spcBef>
              <a:buClr>
                <a:srgbClr val="0083BE"/>
              </a:buClr>
              <a:buSzPct val="85000"/>
              <a:buFont typeface="Wingdings 2" pitchFamily="18" charset="2"/>
              <a:buNone/>
              <a:defRPr/>
            </a:pPr>
            <a:r>
              <a:rPr lang="en-US" sz="2800" b="1" dirty="0">
                <a:solidFill>
                  <a:prstClr val="black"/>
                </a:solidFill>
                <a:latin typeface="Calibri" pitchFamily="34" charset="0"/>
              </a:rPr>
              <a:t>For more information, please contact VHA </a:t>
            </a:r>
          </a:p>
          <a:p>
            <a:pPr algn="ctr">
              <a:buClr>
                <a:srgbClr val="0083BE"/>
              </a:buClr>
              <a:buSzPct val="85000"/>
              <a:buFont typeface="Wingdings 2" pitchFamily="18" charset="2"/>
              <a:buNone/>
              <a:defRPr/>
            </a:pPr>
            <a:r>
              <a:rPr lang="en-US" sz="2800" b="1" dirty="0">
                <a:solidFill>
                  <a:prstClr val="black"/>
                </a:solidFill>
                <a:latin typeface="Calibri" pitchFamily="34" charset="0"/>
              </a:rPr>
              <a:t>National Center for Organization Development (NCOD)</a:t>
            </a:r>
          </a:p>
        </p:txBody>
      </p:sp>
    </p:spTree>
    <p:extLst>
      <p:ext uri="{BB962C8B-B14F-4D97-AF65-F5344CB8AC3E}">
        <p14:creationId xmlns:p14="http://schemas.microsoft.com/office/powerpoint/2010/main" val="2863993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1642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1785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9064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0743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4729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42320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817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344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56EA8D-5228-49BB-A7CE-96FE24C443A8}" type="slidenum">
              <a:rPr lang="en-US" smtClean="0"/>
              <a:t>‹#›</a:t>
            </a:fld>
            <a:endParaRPr lang="en-US" dirty="0"/>
          </a:p>
        </p:txBody>
      </p:sp>
    </p:spTree>
    <p:extLst>
      <p:ext uri="{BB962C8B-B14F-4D97-AF65-F5344CB8AC3E}">
        <p14:creationId xmlns:p14="http://schemas.microsoft.com/office/powerpoint/2010/main" val="40616294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66926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103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61442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6248400"/>
            <a:ext cx="3103614" cy="572589"/>
          </a:xfrm>
          <a:prstGeom prst="rect">
            <a:avLst/>
          </a:prstGeom>
        </p:spPr>
      </p:pic>
      <p:sp>
        <p:nvSpPr>
          <p:cNvPr id="2" name="Title 1"/>
          <p:cNvSpPr>
            <a:spLocks noGrp="1"/>
          </p:cNvSpPr>
          <p:nvPr>
            <p:ph type="ctrTitle"/>
          </p:nvPr>
        </p:nvSpPr>
        <p:spPr>
          <a:xfrm>
            <a:off x="228600" y="1600200"/>
            <a:ext cx="7848600" cy="1470025"/>
          </a:xfrm>
        </p:spPr>
        <p:txBody>
          <a:bodyPr>
            <a:normAutofit/>
          </a:bodyPr>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a:off x="306234" y="4352026"/>
            <a:ext cx="8228166" cy="685800"/>
          </a:xfrm>
        </p:spPr>
        <p:txBody>
          <a:bodyPr/>
          <a:lstStyle>
            <a:lvl1pPr marL="0" indent="0" algn="l">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7" name="Straight Connector 6"/>
          <p:cNvCxnSpPr/>
          <p:nvPr/>
        </p:nvCxnSpPr>
        <p:spPr>
          <a:xfrm>
            <a:off x="0" y="61722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22976" y="61722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628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TextBox 11"/>
          <p:cNvSpPr txBox="1"/>
          <p:nvPr/>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2" name="Title 1"/>
          <p:cNvSpPr>
            <a:spLocks noGrp="1"/>
          </p:cNvSpPr>
          <p:nvPr>
            <p:ph type="title"/>
          </p:nvPr>
        </p:nvSpPr>
        <p:spPr>
          <a:xfrm>
            <a:off x="228600" y="481583"/>
            <a:ext cx="8610600" cy="967629"/>
          </a:xfrm>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F1E25DE0-038C-489F-90C6-FD082A297191}" type="slidenum">
              <a:rPr lang="en-US" smtClean="0"/>
              <a:pPr/>
              <a:t>‹#›</a:t>
            </a:fld>
            <a:endParaRPr lang="en-US" dirty="0"/>
          </a:p>
        </p:txBody>
      </p:sp>
    </p:spTree>
    <p:extLst>
      <p:ext uri="{BB962C8B-B14F-4D97-AF65-F5344CB8AC3E}">
        <p14:creationId xmlns:p14="http://schemas.microsoft.com/office/powerpoint/2010/main" val="36723818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28600" y="2906713"/>
            <a:ext cx="7772400" cy="1500187"/>
          </a:xfrm>
        </p:spPr>
        <p:txBody>
          <a:bodyPr anchor="b"/>
          <a:lstStyle>
            <a:lvl1pPr marL="0" indent="0">
              <a:buNone/>
              <a:defRPr sz="2000">
                <a:solidFill>
                  <a:srgbClr val="2626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4" name="Straight Connector 13"/>
          <p:cNvCxnSpPr/>
          <p:nvPr/>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8"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AF0FB509-1A5B-4941-A979-0103BC7D2990}" type="slidenum">
              <a:rPr lang="en-US" smtClean="0"/>
              <a:pPr/>
              <a:t>‹#›</a:t>
            </a:fld>
            <a:endParaRPr lang="en-US" dirty="0"/>
          </a:p>
        </p:txBody>
      </p:sp>
    </p:spTree>
    <p:extLst>
      <p:ext uri="{BB962C8B-B14F-4D97-AF65-F5344CB8AC3E}">
        <p14:creationId xmlns:p14="http://schemas.microsoft.com/office/powerpoint/2010/main" val="213927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200" b="1"/>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b="1"/>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9"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F1E25DE0-038C-489F-90C6-FD082A297191}" type="slidenum">
              <a:rPr lang="en-US" smtClean="0"/>
              <a:pPr/>
              <a:t>‹#›</a:t>
            </a:fld>
            <a:endParaRPr lang="en-US" dirty="0"/>
          </a:p>
        </p:txBody>
      </p:sp>
    </p:spTree>
    <p:extLst>
      <p:ext uri="{BB962C8B-B14F-4D97-AF65-F5344CB8AC3E}">
        <p14:creationId xmlns:p14="http://schemas.microsoft.com/office/powerpoint/2010/main" val="3486454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11"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F1E25DE0-038C-489F-90C6-FD082A297191}" type="slidenum">
              <a:rPr lang="en-US" smtClean="0"/>
              <a:pPr/>
              <a:t>‹#›</a:t>
            </a:fld>
            <a:endParaRPr lang="en-US" dirty="0"/>
          </a:p>
        </p:txBody>
      </p:sp>
    </p:spTree>
    <p:extLst>
      <p:ext uri="{BB962C8B-B14F-4D97-AF65-F5344CB8AC3E}">
        <p14:creationId xmlns:p14="http://schemas.microsoft.com/office/powerpoint/2010/main" val="6287435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10" name="Straight Connector 9"/>
          <p:cNvCxnSpPr/>
          <p:nvPr/>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7"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F1E25DE0-038C-489F-90C6-FD082A297191}" type="slidenum">
              <a:rPr lang="en-US" smtClean="0"/>
              <a:pPr/>
              <a:t>‹#›</a:t>
            </a:fld>
            <a:endParaRPr lang="en-US" dirty="0"/>
          </a:p>
        </p:txBody>
      </p:sp>
    </p:spTree>
    <p:extLst>
      <p:ext uri="{BB962C8B-B14F-4D97-AF65-F5344CB8AC3E}">
        <p14:creationId xmlns:p14="http://schemas.microsoft.com/office/powerpoint/2010/main" val="249826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7" name="Straight Connector 6"/>
          <p:cNvCxnSpPr/>
          <p:nvPr/>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6"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F1E25DE0-038C-489F-90C6-FD082A297191}" type="slidenum">
              <a:rPr lang="en-US" smtClean="0"/>
              <a:pPr/>
              <a:t>‹#›</a:t>
            </a:fld>
            <a:endParaRPr lang="en-US" dirty="0"/>
          </a:p>
        </p:txBody>
      </p:sp>
    </p:spTree>
    <p:extLst>
      <p:ext uri="{BB962C8B-B14F-4D97-AF65-F5344CB8AC3E}">
        <p14:creationId xmlns:p14="http://schemas.microsoft.com/office/powerpoint/2010/main" val="23024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56EA8D-5228-49BB-A7CE-96FE24C443A8}" type="slidenum">
              <a:rPr lang="en-US" smtClean="0"/>
              <a:t>‹#›</a:t>
            </a:fld>
            <a:endParaRPr lang="en-US" dirty="0"/>
          </a:p>
        </p:txBody>
      </p:sp>
    </p:spTree>
    <p:extLst>
      <p:ext uri="{BB962C8B-B14F-4D97-AF65-F5344CB8AC3E}">
        <p14:creationId xmlns:p14="http://schemas.microsoft.com/office/powerpoint/2010/main" val="17611103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0" y="67056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22976" y="67056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38038" y="0"/>
            <a:ext cx="3390900" cy="261610"/>
          </a:xfrm>
          <a:prstGeom prst="rect">
            <a:avLst/>
          </a:prstGeom>
          <a:noFill/>
        </p:spPr>
        <p:txBody>
          <a:bodyPr wrap="square" rtlCol="0">
            <a:spAutoFit/>
          </a:bodyPr>
          <a:lstStyle/>
          <a:p>
            <a:pPr algn="r"/>
            <a:r>
              <a:rPr lang="en-US" sz="1100" i="1" dirty="0">
                <a:solidFill>
                  <a:srgbClr val="808285"/>
                </a:solidFill>
              </a:rPr>
              <a:t>VHA National Center for Organization Development</a:t>
            </a:r>
          </a:p>
        </p:txBody>
      </p:sp>
      <p:sp>
        <p:nvSpPr>
          <p:cNvPr id="9" name="Slide Number Placeholder 5"/>
          <p:cNvSpPr>
            <a:spLocks noGrp="1"/>
          </p:cNvSpPr>
          <p:nvPr>
            <p:ph type="sldNum" sz="quarter" idx="12"/>
          </p:nvPr>
        </p:nvSpPr>
        <p:spPr>
          <a:xfrm>
            <a:off x="6705600" y="6344182"/>
            <a:ext cx="2133600" cy="365125"/>
          </a:xfrm>
          <a:prstGeom prst="rect">
            <a:avLst/>
          </a:prstGeom>
        </p:spPr>
        <p:txBody>
          <a:bodyPr anchor="b"/>
          <a:lstStyle>
            <a:lvl1pPr algn="r">
              <a:defRPr sz="1000">
                <a:solidFill>
                  <a:srgbClr val="757575"/>
                </a:solidFill>
              </a:defRPr>
            </a:lvl1pPr>
          </a:lstStyle>
          <a:p>
            <a:fld id="{F1E25DE0-038C-489F-90C6-FD082A297191}" type="slidenum">
              <a:rPr lang="en-US" smtClean="0"/>
              <a:pPr/>
              <a:t>‹#›</a:t>
            </a:fld>
            <a:endParaRPr lang="en-US" dirty="0"/>
          </a:p>
        </p:txBody>
      </p:sp>
    </p:spTree>
    <p:extLst>
      <p:ext uri="{BB962C8B-B14F-4D97-AF65-F5344CB8AC3E}">
        <p14:creationId xmlns:p14="http://schemas.microsoft.com/office/powerpoint/2010/main" val="4093937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6248400"/>
            <a:ext cx="3103614" cy="572589"/>
          </a:xfrm>
          <a:prstGeom prst="rect">
            <a:avLst/>
          </a:prstGeom>
        </p:spPr>
      </p:pic>
      <p:cxnSp>
        <p:nvCxnSpPr>
          <p:cNvPr id="7" name="Straight Connector 6"/>
          <p:cNvCxnSpPr/>
          <p:nvPr/>
        </p:nvCxnSpPr>
        <p:spPr>
          <a:xfrm>
            <a:off x="0" y="6172200"/>
            <a:ext cx="54864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22976" y="6172200"/>
            <a:ext cx="3621024" cy="0"/>
          </a:xfrm>
          <a:prstGeom prst="line">
            <a:avLst/>
          </a:prstGeom>
          <a:ln w="50800">
            <a:solidFill>
              <a:srgbClr val="B2DAE7"/>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342900" y="1447800"/>
            <a:ext cx="8458200" cy="838200"/>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ts val="575"/>
              </a:spcBef>
              <a:buClr>
                <a:srgbClr val="C6262E"/>
              </a:buClr>
              <a:buSzPct val="85000"/>
              <a:buFont typeface="Wingdings 2" pitchFamily="18" charset="2"/>
              <a:buNone/>
              <a:defRPr/>
            </a:pPr>
            <a:r>
              <a:rPr lang="en-US" sz="2800" b="1" dirty="0">
                <a:solidFill>
                  <a:prstClr val="black"/>
                </a:solidFill>
                <a:latin typeface="Calibri" pitchFamily="34" charset="0"/>
              </a:rPr>
              <a:t>For more information, please contact VHA </a:t>
            </a:r>
          </a:p>
          <a:p>
            <a:pPr algn="ctr">
              <a:buClr>
                <a:srgbClr val="C6262E"/>
              </a:buClr>
              <a:buSzPct val="85000"/>
              <a:buFont typeface="Wingdings 2" pitchFamily="18" charset="2"/>
              <a:buNone/>
              <a:defRPr/>
            </a:pPr>
            <a:r>
              <a:rPr lang="en-US" sz="2800" b="1" dirty="0">
                <a:solidFill>
                  <a:prstClr val="black"/>
                </a:solidFill>
                <a:latin typeface="Calibri" pitchFamily="34" charset="0"/>
              </a:rPr>
              <a:t>National Center for Organization Development (NCOD)</a:t>
            </a:r>
          </a:p>
        </p:txBody>
      </p:sp>
      <p:graphicFrame>
        <p:nvGraphicFramePr>
          <p:cNvPr id="11" name="Table 10"/>
          <p:cNvGraphicFramePr>
            <a:graphicFrameLocks noGrp="1"/>
          </p:cNvGraphicFramePr>
          <p:nvPr>
            <p:extLst>
              <p:ext uri="{D42A27DB-BD31-4B8C-83A1-F6EECF244321}">
                <p14:modId xmlns:p14="http://schemas.microsoft.com/office/powerpoint/2010/main" val="3494315384"/>
              </p:ext>
            </p:extLst>
          </p:nvPr>
        </p:nvGraphicFramePr>
        <p:xfrm>
          <a:off x="1066800" y="2590800"/>
          <a:ext cx="7162800" cy="2438400"/>
        </p:xfrm>
        <a:graphic>
          <a:graphicData uri="http://schemas.openxmlformats.org/drawingml/2006/table">
            <a:tbl>
              <a:tblPr firstRow="1" bandRow="1">
                <a:tableStyleId>{9D7B26C5-4107-4FEC-AEDC-1716B250A1EF}</a:tableStyleId>
              </a:tblPr>
              <a:tblGrid>
                <a:gridCol w="2414427">
                  <a:extLst>
                    <a:ext uri="{9D8B030D-6E8A-4147-A177-3AD203B41FA5}">
                      <a16:colId xmlns:a16="http://schemas.microsoft.com/office/drawing/2014/main" val="20000"/>
                    </a:ext>
                  </a:extLst>
                </a:gridCol>
                <a:gridCol w="4748373">
                  <a:extLst>
                    <a:ext uri="{9D8B030D-6E8A-4147-A177-3AD203B41FA5}">
                      <a16:colId xmlns:a16="http://schemas.microsoft.com/office/drawing/2014/main" val="20001"/>
                    </a:ext>
                  </a:extLst>
                </a:gridCol>
              </a:tblGrid>
              <a:tr h="370840">
                <a:tc>
                  <a:txBody>
                    <a:bodyPr/>
                    <a:lstStyle/>
                    <a:p>
                      <a:r>
                        <a:rPr lang="en-US" sz="2600" b="0" dirty="0">
                          <a:solidFill>
                            <a:schemeClr val="tx1"/>
                          </a:solidFill>
                          <a:latin typeface="Calibri" pitchFamily="34" charset="0"/>
                        </a:rPr>
                        <a:t>Telephone:</a:t>
                      </a:r>
                    </a:p>
                  </a:txBody>
                  <a:tcPr>
                    <a:lnT w="3175" cap="flat" cmpd="sng" algn="ctr">
                      <a:noFill/>
                      <a:prstDash val="solid"/>
                      <a:round/>
                      <a:headEnd type="none" w="med" len="med"/>
                      <a:tailEnd type="none" w="med" len="med"/>
                    </a:lnT>
                    <a:lnB w="12700" cap="flat" cmpd="sng" algn="ctr">
                      <a:solidFill>
                        <a:srgbClr val="757575"/>
                      </a:solidFill>
                      <a:prstDash val="solid"/>
                      <a:round/>
                      <a:headEnd type="none" w="med" len="med"/>
                      <a:tailEnd type="none" w="med" len="med"/>
                    </a:lnB>
                  </a:tcPr>
                </a:tc>
                <a:tc>
                  <a:txBody>
                    <a:bodyPr/>
                    <a:lstStyle/>
                    <a:p>
                      <a:r>
                        <a:rPr lang="en-US" sz="2600" b="0" dirty="0">
                          <a:solidFill>
                            <a:schemeClr val="tx1"/>
                          </a:solidFill>
                          <a:latin typeface="Calibri" pitchFamily="34" charset="0"/>
                        </a:rPr>
                        <a:t>(513) 247-4680 </a:t>
                      </a:r>
                    </a:p>
                  </a:txBody>
                  <a:tcPr>
                    <a:lnT w="3175" cap="flat" cmpd="sng" algn="ctr">
                      <a:noFill/>
                      <a:prstDash val="solid"/>
                      <a:round/>
                      <a:headEnd type="none" w="med" len="med"/>
                      <a:tailEnd type="none" w="med" len="med"/>
                    </a:lnT>
                    <a:lnB w="12700" cap="flat" cmpd="sng" algn="ctr">
                      <a:solidFill>
                        <a:srgbClr val="757575"/>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600" dirty="0">
                          <a:solidFill>
                            <a:schemeClr val="tx1"/>
                          </a:solidFill>
                          <a:latin typeface="Calibri" pitchFamily="34" charset="0"/>
                        </a:rPr>
                        <a:t>Email:</a:t>
                      </a:r>
                    </a:p>
                  </a:txBody>
                  <a:tcPr>
                    <a:lnT w="12700" cap="flat" cmpd="sng" algn="ctr">
                      <a:solidFill>
                        <a:srgbClr val="757575"/>
                      </a:solidFill>
                      <a:prstDash val="solid"/>
                      <a:round/>
                      <a:headEnd type="none" w="med" len="med"/>
                      <a:tailEnd type="none" w="med" len="med"/>
                    </a:lnT>
                    <a:lnB w="12700" cap="flat" cmpd="sng" algn="ctr">
                      <a:solidFill>
                        <a:srgbClr val="757575"/>
                      </a:solidFill>
                      <a:prstDash val="solid"/>
                      <a:round/>
                      <a:headEnd type="none" w="med" len="med"/>
                      <a:tailEnd type="none" w="med" len="med"/>
                    </a:lnB>
                    <a:solidFill>
                      <a:srgbClr val="808285">
                        <a:alpha val="40000"/>
                      </a:srgbClr>
                    </a:solidFill>
                  </a:tcPr>
                </a:tc>
                <a:tc>
                  <a:txBody>
                    <a:bodyPr/>
                    <a:lstStyle/>
                    <a:p>
                      <a:r>
                        <a:rPr lang="en-US" sz="2600" dirty="0">
                          <a:solidFill>
                            <a:schemeClr val="tx1"/>
                          </a:solidFill>
                          <a:latin typeface="Calibri" pitchFamily="34" charset="0"/>
                        </a:rPr>
                        <a:t>VHANCOD@va.gov</a:t>
                      </a:r>
                    </a:p>
                  </a:txBody>
                  <a:tcPr>
                    <a:lnT w="12700" cap="flat" cmpd="sng" algn="ctr">
                      <a:solidFill>
                        <a:srgbClr val="757575"/>
                      </a:solidFill>
                      <a:prstDash val="solid"/>
                      <a:round/>
                      <a:headEnd type="none" w="med" len="med"/>
                      <a:tailEnd type="none" w="med" len="med"/>
                    </a:lnT>
                    <a:lnB w="12700" cap="flat" cmpd="sng" algn="ctr">
                      <a:solidFill>
                        <a:srgbClr val="757575"/>
                      </a:solidFill>
                      <a:prstDash val="solid"/>
                      <a:round/>
                      <a:headEnd type="none" w="med" len="med"/>
                      <a:tailEnd type="none" w="med" len="med"/>
                    </a:lnB>
                    <a:solidFill>
                      <a:srgbClr val="808285">
                        <a:alpha val="40000"/>
                      </a:srgbClr>
                    </a:solidFill>
                  </a:tcPr>
                </a:tc>
                <a:extLst>
                  <a:ext uri="{0D108BD9-81ED-4DB2-BD59-A6C34878D82A}">
                    <a16:rowId xmlns:a16="http://schemas.microsoft.com/office/drawing/2014/main" val="10001"/>
                  </a:ext>
                </a:extLst>
              </a:tr>
              <a:tr h="370840">
                <a:tc>
                  <a:txBody>
                    <a:bodyPr/>
                    <a:lstStyle/>
                    <a:p>
                      <a:r>
                        <a:rPr lang="en-US" sz="2600" dirty="0">
                          <a:solidFill>
                            <a:schemeClr val="tx1"/>
                          </a:solidFill>
                          <a:latin typeface="Calibri" pitchFamily="34" charset="0"/>
                        </a:rPr>
                        <a:t>Websites:</a:t>
                      </a:r>
                    </a:p>
                  </a:txBody>
                  <a:tcPr>
                    <a:lnT w="12700" cap="flat" cmpd="sng" algn="ctr">
                      <a:solidFill>
                        <a:srgbClr val="757575"/>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600" dirty="0">
                          <a:solidFill>
                            <a:schemeClr val="tx1"/>
                          </a:solidFill>
                          <a:latin typeface="Calibri" pitchFamily="34" charset="0"/>
                        </a:rPr>
                        <a:t>http://vaww.va.gov/NCOD</a:t>
                      </a:r>
                    </a:p>
                  </a:txBody>
                  <a:tcPr>
                    <a:lnT w="12700" cap="flat" cmpd="sng" algn="ctr">
                      <a:solidFill>
                        <a:srgbClr val="757575"/>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sz="2600" dirty="0">
                        <a:solidFill>
                          <a:schemeClr val="tx1"/>
                        </a:solidFill>
                        <a:latin typeface="Calibri" pitchFamily="34" charset="0"/>
                      </a:endParaRPr>
                    </a:p>
                  </a:txBody>
                  <a:tcPr>
                    <a:lnT w="12700"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r>
                        <a:rPr lang="en-US" sz="2600" dirty="0">
                          <a:solidFill>
                            <a:schemeClr val="tx1"/>
                          </a:solidFill>
                          <a:latin typeface="Calibri" pitchFamily="34" charset="0"/>
                        </a:rPr>
                        <a:t>http://www.va.gov/NCOD</a:t>
                      </a:r>
                    </a:p>
                  </a:txBody>
                  <a:tcPr>
                    <a:lnT w="12700"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endParaRPr lang="en-US" sz="2600" dirty="0">
                        <a:solidFill>
                          <a:schemeClr val="tx1"/>
                        </a:solidFill>
                        <a:latin typeface="Calibri"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solidFill>
                          <a:latin typeface="Calibri" pitchFamily="34" charset="0"/>
                        </a:rPr>
                        <a:t>http://aes.vssc.med.va.gov</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7379599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56EA8D-5228-49BB-A7CE-96FE24C443A8}" type="slidenum">
              <a:rPr lang="en-US" smtClean="0"/>
              <a:t>‹#›</a:t>
            </a:fld>
            <a:endParaRPr lang="en-US" dirty="0"/>
          </a:p>
        </p:txBody>
      </p:sp>
    </p:spTree>
    <p:extLst>
      <p:ext uri="{BB962C8B-B14F-4D97-AF65-F5344CB8AC3E}">
        <p14:creationId xmlns:p14="http://schemas.microsoft.com/office/powerpoint/2010/main" val="217192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56EA8D-5228-49BB-A7CE-96FE24C443A8}" type="slidenum">
              <a:rPr lang="en-US" smtClean="0"/>
              <a:t>‹#›</a:t>
            </a:fld>
            <a:endParaRPr lang="en-US" dirty="0"/>
          </a:p>
        </p:txBody>
      </p:sp>
    </p:spTree>
    <p:extLst>
      <p:ext uri="{BB962C8B-B14F-4D97-AF65-F5344CB8AC3E}">
        <p14:creationId xmlns:p14="http://schemas.microsoft.com/office/powerpoint/2010/main" val="42879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56EA8D-5228-49BB-A7CE-96FE24C443A8}" type="slidenum">
              <a:rPr lang="en-US" smtClean="0"/>
              <a:t>‹#›</a:t>
            </a:fld>
            <a:endParaRPr lang="en-US" dirty="0"/>
          </a:p>
        </p:txBody>
      </p:sp>
    </p:spTree>
    <p:extLst>
      <p:ext uri="{BB962C8B-B14F-4D97-AF65-F5344CB8AC3E}">
        <p14:creationId xmlns:p14="http://schemas.microsoft.com/office/powerpoint/2010/main" val="274319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theme" Target="../theme/theme6.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6EA8D-5228-49BB-A7CE-96FE24C443A8}" type="slidenum">
              <a:rPr lang="en-US" smtClean="0"/>
              <a:t>‹#›</a:t>
            </a:fld>
            <a:endParaRPr lang="en-US" dirty="0"/>
          </a:p>
        </p:txBody>
      </p:sp>
    </p:spTree>
    <p:extLst>
      <p:ext uri="{BB962C8B-B14F-4D97-AF65-F5344CB8AC3E}">
        <p14:creationId xmlns:p14="http://schemas.microsoft.com/office/powerpoint/2010/main" val="398943857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21"/>
          <p:cNvSpPr>
            <a:spLocks noGrp="1"/>
          </p:cNvSpPr>
          <p:nvPr>
            <p:ph type="title"/>
          </p:nvPr>
        </p:nvSpPr>
        <p:spPr bwMode="auto">
          <a:xfrm>
            <a:off x="152400" y="228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t" anchorCtr="0" compatLnSpc="1">
            <a:prstTxWarp prst="textNoShape">
              <a:avLst/>
            </a:prstTxWarp>
          </a:bodyPr>
          <a:lstStyle/>
          <a:p>
            <a:pPr lvl="0"/>
            <a:r>
              <a:rPr lang="en-US" altLang="en-US"/>
              <a:t>Click to edit Master title style</a:t>
            </a:r>
            <a:endParaRPr lang="en-US" altLang="en-US" dirty="0"/>
          </a:p>
        </p:txBody>
      </p:sp>
      <p:sp>
        <p:nvSpPr>
          <p:cNvPr id="1029" name="Text Placeholder 12"/>
          <p:cNvSpPr>
            <a:spLocks noGrp="1"/>
          </p:cNvSpPr>
          <p:nvPr>
            <p:ph type="body" idx="1"/>
          </p:nvPr>
        </p:nvSpPr>
        <p:spPr bwMode="auto">
          <a:xfrm>
            <a:off x="152400" y="1447800"/>
            <a:ext cx="868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4" name="Date Placeholder 13"/>
          <p:cNvSpPr>
            <a:spLocks noGrp="1"/>
          </p:cNvSpPr>
          <p:nvPr>
            <p:ph type="dt" sz="half" idx="2"/>
          </p:nvPr>
        </p:nvSpPr>
        <p:spPr>
          <a:xfrm>
            <a:off x="64389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Calibri" pitchFamily="34" charset="0"/>
              </a:defRPr>
            </a:lvl1pPr>
          </a:lstStyle>
          <a:p>
            <a:fld id="{756BF3BB-48CB-46F8-88F8-B33592A6FDAA}" type="datetimeFigureOut">
              <a:rPr lang="en-US" smtClean="0">
                <a:solidFill>
                  <a:srgbClr val="1F497D"/>
                </a:solidFill>
              </a:rPr>
              <a:pPr/>
              <a:t>6/26/2019</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Calibri" pitchFamily="34" charset="0"/>
              </a:defRPr>
            </a:lvl1pPr>
          </a:lstStyle>
          <a:p>
            <a:endParaRPr lang="en-US">
              <a:solidFill>
                <a:srgbClr val="1F497D"/>
              </a:solidFill>
            </a:endParaRPr>
          </a:p>
        </p:txBody>
      </p:sp>
      <p:sp>
        <p:nvSpPr>
          <p:cNvPr id="23" name="Slide Number Placeholder 22"/>
          <p:cNvSpPr>
            <a:spLocks noGrp="1"/>
          </p:cNvSpPr>
          <p:nvPr>
            <p:ph type="sldNum" sz="quarter" idx="4"/>
          </p:nvPr>
        </p:nvSpPr>
        <p:spPr>
          <a:xfrm>
            <a:off x="152400" y="6172200"/>
            <a:ext cx="457200" cy="457200"/>
          </a:xfrm>
          <a:prstGeom prst="ellipse">
            <a:avLst/>
          </a:prstGeom>
          <a:noFill/>
        </p:spPr>
        <p:txBody>
          <a:bodyPr wrap="none" lIns="0" tIns="0" rIns="0" bIns="0" anchor="ctr" anchorCtr="1">
            <a:noAutofit/>
          </a:bodyPr>
          <a:lstStyle>
            <a:lvl1pPr algn="ctr" eaLnBrk="1" fontAlgn="auto" latinLnBrk="0" hangingPunct="1">
              <a:spcBef>
                <a:spcPts val="0"/>
              </a:spcBef>
              <a:spcAft>
                <a:spcPts val="0"/>
              </a:spcAft>
              <a:defRPr kumimoji="0" sz="1400">
                <a:solidFill>
                  <a:schemeClr val="tx1"/>
                </a:solidFill>
                <a:latin typeface="+mj-lt"/>
                <a:ea typeface="+mj-ea"/>
                <a:cs typeface="+mj-cs"/>
              </a:defRPr>
            </a:lvl1pPr>
          </a:lstStyle>
          <a:p>
            <a:fld id="{93BC0B94-E936-4624-9216-F9EE2F5CE09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11730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xStyles>
    <p:titleStyle>
      <a:lvl1pPr algn="l" rtl="0" eaLnBrk="1" fontAlgn="base" hangingPunct="1">
        <a:spcBef>
          <a:spcPct val="0"/>
        </a:spcBef>
        <a:spcAft>
          <a:spcPct val="0"/>
        </a:spcAft>
        <a:defRPr sz="4000" b="1" kern="1200">
          <a:solidFill>
            <a:schemeClr val="tx1"/>
          </a:solidFill>
          <a:latin typeface="Calibri" pitchFamily="34" charset="0"/>
          <a:ea typeface="+mj-ea"/>
          <a:cs typeface="+mj-cs"/>
        </a:defRPr>
      </a:lvl1pPr>
      <a:lvl2pPr algn="l" rtl="0" eaLnBrk="1" fontAlgn="base" hangingPunct="1">
        <a:spcBef>
          <a:spcPct val="0"/>
        </a:spcBef>
        <a:spcAft>
          <a:spcPct val="0"/>
        </a:spcAft>
        <a:defRPr sz="4000" b="1">
          <a:solidFill>
            <a:schemeClr val="tx1"/>
          </a:solidFill>
          <a:latin typeface="Calibri" pitchFamily="34" charset="0"/>
        </a:defRPr>
      </a:lvl2pPr>
      <a:lvl3pPr algn="l" rtl="0" eaLnBrk="1" fontAlgn="base" hangingPunct="1">
        <a:spcBef>
          <a:spcPct val="0"/>
        </a:spcBef>
        <a:spcAft>
          <a:spcPct val="0"/>
        </a:spcAft>
        <a:defRPr sz="4000" b="1">
          <a:solidFill>
            <a:schemeClr val="tx1"/>
          </a:solidFill>
          <a:latin typeface="Calibri" pitchFamily="34" charset="0"/>
        </a:defRPr>
      </a:lvl3pPr>
      <a:lvl4pPr algn="l" rtl="0" eaLnBrk="1" fontAlgn="base" hangingPunct="1">
        <a:spcBef>
          <a:spcPct val="0"/>
        </a:spcBef>
        <a:spcAft>
          <a:spcPct val="0"/>
        </a:spcAft>
        <a:defRPr sz="4000" b="1">
          <a:solidFill>
            <a:schemeClr val="tx1"/>
          </a:solidFill>
          <a:latin typeface="Calibri" pitchFamily="34" charset="0"/>
        </a:defRPr>
      </a:lvl4pPr>
      <a:lvl5pPr algn="l" rtl="0" eaLnBrk="1" fontAlgn="base" hangingPunct="1">
        <a:spcBef>
          <a:spcPct val="0"/>
        </a:spcBef>
        <a:spcAft>
          <a:spcPct val="0"/>
        </a:spcAft>
        <a:defRPr sz="4000" b="1">
          <a:solidFill>
            <a:schemeClr val="tx1"/>
          </a:solidFill>
          <a:latin typeface="Calibri" pitchFamily="34" charset="0"/>
        </a:defRPr>
      </a:lvl5pPr>
      <a:lvl6pPr marL="457200" algn="l" rtl="0" eaLnBrk="1" fontAlgn="base" hangingPunct="1">
        <a:spcBef>
          <a:spcPct val="0"/>
        </a:spcBef>
        <a:spcAft>
          <a:spcPct val="0"/>
        </a:spcAft>
        <a:defRPr sz="4000" b="1">
          <a:solidFill>
            <a:schemeClr val="accent1"/>
          </a:solidFill>
          <a:latin typeface="Calibri" pitchFamily="34" charset="0"/>
        </a:defRPr>
      </a:lvl6pPr>
      <a:lvl7pPr marL="914400" algn="l" rtl="0" eaLnBrk="1" fontAlgn="base" hangingPunct="1">
        <a:spcBef>
          <a:spcPct val="0"/>
        </a:spcBef>
        <a:spcAft>
          <a:spcPct val="0"/>
        </a:spcAft>
        <a:defRPr sz="4000" b="1">
          <a:solidFill>
            <a:schemeClr val="accent1"/>
          </a:solidFill>
          <a:latin typeface="Calibri" pitchFamily="34" charset="0"/>
        </a:defRPr>
      </a:lvl7pPr>
      <a:lvl8pPr marL="1371600" algn="l" rtl="0" eaLnBrk="1" fontAlgn="base" hangingPunct="1">
        <a:spcBef>
          <a:spcPct val="0"/>
        </a:spcBef>
        <a:spcAft>
          <a:spcPct val="0"/>
        </a:spcAft>
        <a:defRPr sz="4000" b="1">
          <a:solidFill>
            <a:schemeClr val="accent1"/>
          </a:solidFill>
          <a:latin typeface="Calibri" pitchFamily="34" charset="0"/>
        </a:defRPr>
      </a:lvl8pPr>
      <a:lvl9pPr marL="1828800" algn="l" rtl="0" eaLnBrk="1" fontAlgn="base" hangingPunct="1">
        <a:spcBef>
          <a:spcPct val="0"/>
        </a:spcBef>
        <a:spcAft>
          <a:spcPct val="0"/>
        </a:spcAft>
        <a:defRPr sz="4000" b="1">
          <a:solidFill>
            <a:schemeClr val="accent1"/>
          </a:solidFill>
          <a:latin typeface="Calibri"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itchFamily="18" charset="2"/>
        <a:buChar char=""/>
        <a:defRPr sz="2600" kern="1200">
          <a:solidFill>
            <a:schemeClr val="tx1"/>
          </a:solidFill>
          <a:latin typeface="Calibri" pitchFamily="34" charset="0"/>
          <a:ea typeface="+mn-ea"/>
          <a:cs typeface="+mn-cs"/>
        </a:defRPr>
      </a:lvl1pPr>
      <a:lvl2pPr marL="547688" indent="-228600" algn="l" rtl="0" eaLnBrk="1" fontAlgn="base" hangingPunct="1">
        <a:spcBef>
          <a:spcPts val="375"/>
        </a:spcBef>
        <a:spcAft>
          <a:spcPct val="0"/>
        </a:spcAft>
        <a:buClr>
          <a:schemeClr val="accent2"/>
        </a:buClr>
        <a:buSzPct val="85000"/>
        <a:buFont typeface="Wingdings 2" pitchFamily="18" charset="2"/>
        <a:buChar char=""/>
        <a:defRPr sz="2400" kern="1200">
          <a:solidFill>
            <a:schemeClr val="tx1"/>
          </a:solidFill>
          <a:latin typeface="Calibri" pitchFamily="34" charset="0"/>
          <a:ea typeface="+mn-ea"/>
          <a:cs typeface="+mn-cs"/>
        </a:defRPr>
      </a:lvl2pPr>
      <a:lvl3pPr marL="822325" indent="-228600" algn="l" rtl="0" eaLnBrk="1" fontAlgn="base" hangingPunct="1">
        <a:spcBef>
          <a:spcPts val="375"/>
        </a:spcBef>
        <a:spcAft>
          <a:spcPct val="0"/>
        </a:spcAft>
        <a:buClr>
          <a:srgbClr val="B2C1DB"/>
        </a:buClr>
        <a:buSzPct val="85000"/>
        <a:buFont typeface="Wingdings 2" pitchFamily="18" charset="2"/>
        <a:buChar char=""/>
        <a:defRPr sz="2000" kern="1200">
          <a:solidFill>
            <a:schemeClr val="tx1"/>
          </a:solidFill>
          <a:latin typeface="Calibri" pitchFamily="34" charset="0"/>
          <a:ea typeface="+mn-ea"/>
          <a:cs typeface="+mn-cs"/>
        </a:defRPr>
      </a:lvl3pPr>
      <a:lvl4pPr marL="1096963" indent="-228600" algn="l" rtl="0" eaLnBrk="1" fontAlgn="base" hangingPunct="1">
        <a:spcBef>
          <a:spcPts val="375"/>
        </a:spcBef>
        <a:spcAft>
          <a:spcPct val="0"/>
        </a:spcAft>
        <a:buClr>
          <a:srgbClr val="9BBB59"/>
        </a:buClr>
        <a:buSzPct val="80000"/>
        <a:buFont typeface="Wingdings 2" pitchFamily="18" charset="2"/>
        <a:buChar char=""/>
        <a:defRPr sz="2000" kern="1200">
          <a:solidFill>
            <a:schemeClr val="tx1"/>
          </a:solidFill>
          <a:latin typeface="Calibri" pitchFamily="34" charset="0"/>
          <a:ea typeface="+mn-ea"/>
          <a:cs typeface="+mn-cs"/>
        </a:defRPr>
      </a:lvl4pPr>
      <a:lvl5pPr marL="1371600" indent="-228600" algn="l" rtl="0" eaLnBrk="1" fontAlgn="base" hangingPunct="1">
        <a:spcBef>
          <a:spcPts val="375"/>
        </a:spcBef>
        <a:spcAft>
          <a:spcPct val="0"/>
        </a:spcAft>
        <a:buClr>
          <a:srgbClr val="9BBB59"/>
        </a:buClr>
        <a:buChar char="o"/>
        <a:defRPr sz="2000" kern="1200">
          <a:solidFill>
            <a:schemeClr val="tx1"/>
          </a:solidFill>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296020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552" y="481583"/>
            <a:ext cx="8534400" cy="90666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25552" y="1501029"/>
            <a:ext cx="8534400" cy="46711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title="Navy blue header bar"/>
          <p:cNvSpPr/>
          <p:nvPr userDrawn="1"/>
        </p:nvSpPr>
        <p:spPr>
          <a:xfrm>
            <a:off x="0" y="274320"/>
            <a:ext cx="36576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title="Light blue header bar"/>
          <p:cNvSpPr/>
          <p:nvPr userDrawn="1"/>
        </p:nvSpPr>
        <p:spPr>
          <a:xfrm>
            <a:off x="3694176" y="274320"/>
            <a:ext cx="5449824" cy="182880"/>
          </a:xfrm>
          <a:prstGeom prst="rect">
            <a:avLst/>
          </a:prstGeom>
          <a:solidFill>
            <a:srgbClr val="B2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7908123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hdr="0" ftr="0" dt="0"/>
  <p:txStyles>
    <p:titleStyle>
      <a:lvl1pPr algn="l" defTabSz="914400" rtl="0" eaLnBrk="1" latinLnBrk="0" hangingPunct="1">
        <a:spcBef>
          <a:spcPct val="0"/>
        </a:spcBef>
        <a:buNone/>
        <a:defRPr sz="2700" b="1" kern="1200">
          <a:solidFill>
            <a:schemeClr val="tx2"/>
          </a:solidFill>
          <a:latin typeface="+mj-lt"/>
          <a:ea typeface="+mj-ea"/>
          <a:cs typeface="+mj-cs"/>
        </a:defRPr>
      </a:lvl1pPr>
    </p:titleStyle>
    <p:bodyStyle>
      <a:lvl1pPr marL="285750" indent="-285750" algn="l" defTabSz="914400" rtl="0" eaLnBrk="1" latinLnBrk="0" hangingPunct="1">
        <a:spcBef>
          <a:spcPct val="20000"/>
        </a:spcBef>
        <a:buClr>
          <a:schemeClr val="tx2"/>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chemeClr val="tx2"/>
        </a:buClr>
        <a:buSzPct val="90000"/>
        <a:buFont typeface="Courier New" panose="02070309020205020404" pitchFamily="49" charset="0"/>
        <a:buChar char="o"/>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6EA8D-5228-49BB-A7CE-96FE24C44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074680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552" y="481583"/>
            <a:ext cx="8534400" cy="90666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5552" y="1501029"/>
            <a:ext cx="8534400" cy="46711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274320"/>
            <a:ext cx="36576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3694176" y="274320"/>
            <a:ext cx="5449824" cy="182880"/>
          </a:xfrm>
          <a:prstGeom prst="rect">
            <a:avLst/>
          </a:prstGeom>
          <a:solidFill>
            <a:srgbClr val="B2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89286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hf hdr="0" ftr="0" dt="0"/>
  <p:txStyles>
    <p:titleStyle>
      <a:lvl1pPr algn="l" defTabSz="914400" rtl="0" eaLnBrk="1" latinLnBrk="0" hangingPunct="1">
        <a:spcBef>
          <a:spcPct val="0"/>
        </a:spcBef>
        <a:buNone/>
        <a:defRPr sz="2700" b="1" kern="1200">
          <a:solidFill>
            <a:schemeClr val="tx2"/>
          </a:solidFill>
          <a:latin typeface="+mj-lt"/>
          <a:ea typeface="+mj-ea"/>
          <a:cs typeface="+mj-cs"/>
        </a:defRPr>
      </a:lvl1pPr>
    </p:titleStyle>
    <p:bodyStyle>
      <a:lvl1pPr marL="285750" indent="-285750" algn="l" defTabSz="914400" rtl="0" eaLnBrk="1" latinLnBrk="0" hangingPunct="1">
        <a:spcBef>
          <a:spcPct val="20000"/>
        </a:spcBef>
        <a:buClr>
          <a:schemeClr val="tx2"/>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chemeClr val="tx2"/>
        </a:buClr>
        <a:buSzPct val="90000"/>
        <a:buFont typeface="Courier New" panose="02070309020205020404" pitchFamily="49" charset="0"/>
        <a:buChar char="o"/>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133600"/>
            <a:ext cx="7772400" cy="1676400"/>
          </a:xfrm>
        </p:spPr>
        <p:txBody>
          <a:bodyPr>
            <a:normAutofit/>
          </a:bodyPr>
          <a:lstStyle/>
          <a:p>
            <a:pPr algn="ctr"/>
            <a:r>
              <a:rPr lang="en-US" sz="4400" dirty="0">
                <a:solidFill>
                  <a:schemeClr val="tx2"/>
                </a:solidFill>
              </a:rPr>
              <a:t>Enterprise-Wide Approaches to Employee Engagement in VA</a:t>
            </a:r>
          </a:p>
        </p:txBody>
      </p:sp>
      <p:sp>
        <p:nvSpPr>
          <p:cNvPr id="6" name="Subtitle 5"/>
          <p:cNvSpPr>
            <a:spLocks noGrp="1"/>
          </p:cNvSpPr>
          <p:nvPr>
            <p:ph type="subTitle" idx="1"/>
          </p:nvPr>
        </p:nvSpPr>
        <p:spPr>
          <a:xfrm>
            <a:off x="1485900" y="4590365"/>
            <a:ext cx="6400800" cy="1752600"/>
          </a:xfrm>
        </p:spPr>
        <p:txBody>
          <a:bodyPr/>
          <a:lstStyle/>
          <a:p>
            <a:r>
              <a:rPr lang="en-US" dirty="0"/>
              <a:t>Presented by:</a:t>
            </a:r>
          </a:p>
          <a:p>
            <a:r>
              <a:rPr lang="en-US" dirty="0"/>
              <a:t>VHA National Center for Organization Development (NCOD)</a:t>
            </a:r>
          </a:p>
          <a:p>
            <a:r>
              <a:rPr lang="en-US" dirty="0"/>
              <a:t>2019</a:t>
            </a:r>
          </a:p>
        </p:txBody>
      </p:sp>
      <p:sp>
        <p:nvSpPr>
          <p:cNvPr id="5" name="Rectangle 4"/>
          <p:cNvSpPr/>
          <p:nvPr/>
        </p:nvSpPr>
        <p:spPr>
          <a:xfrm>
            <a:off x="304800" y="4267200"/>
            <a:ext cx="8763000" cy="646331"/>
          </a:xfrm>
          <a:prstGeom prst="rect">
            <a:avLst/>
          </a:prstGeom>
        </p:spPr>
        <p:txBody>
          <a:bodyPr wrap="square">
            <a:spAutoFit/>
          </a:bodyPr>
          <a:lstStyle/>
          <a:p>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42808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hacinsetam\AppData\Local\Microsoft\Windows\Temporary Internet Files\Content.IE5\DAGS5RNP\passe-compose-ou-imparfait-grammaire-bdf-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910" y="1447800"/>
            <a:ext cx="4563580" cy="2996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43200" y="4724400"/>
            <a:ext cx="3429000" cy="707886"/>
          </a:xfrm>
          <a:prstGeom prst="rect">
            <a:avLst/>
          </a:prstGeom>
          <a:noFill/>
        </p:spPr>
        <p:txBody>
          <a:bodyPr wrap="square" rtlCol="0">
            <a:spAutoFit/>
          </a:bodyPr>
          <a:lstStyle/>
          <a:p>
            <a:pPr algn="ctr"/>
            <a:r>
              <a:rPr lang="en-US" sz="4000" b="1" dirty="0">
                <a:solidFill>
                  <a:schemeClr val="tx2"/>
                </a:solidFill>
              </a:rPr>
              <a:t>Questions?</a:t>
            </a:r>
          </a:p>
        </p:txBody>
      </p:sp>
    </p:spTree>
    <p:extLst>
      <p:ext uri="{BB962C8B-B14F-4D97-AF65-F5344CB8AC3E}">
        <p14:creationId xmlns:p14="http://schemas.microsoft.com/office/powerpoint/2010/main" val="421179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p>
            <a:fld id="{6756EA8D-5228-49BB-A7CE-96FE24C443A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2022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33600"/>
            <a:ext cx="9144000" cy="739775"/>
          </a:xfrm>
        </p:spPr>
        <p:txBody>
          <a:bodyPr/>
          <a:lstStyle/>
          <a:p>
            <a:pPr algn="ctr"/>
            <a:r>
              <a:rPr lang="en-US" dirty="0">
                <a:solidFill>
                  <a:schemeClr val="tx2"/>
                </a:solidFill>
              </a:rPr>
              <a:t>Understanding Engagement</a:t>
            </a:r>
          </a:p>
        </p:txBody>
      </p:sp>
    </p:spTree>
    <p:extLst>
      <p:ext uri="{BB962C8B-B14F-4D97-AF65-F5344CB8AC3E}">
        <p14:creationId xmlns:p14="http://schemas.microsoft.com/office/powerpoint/2010/main" val="395901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FDC52-63BA-49A1-B7BA-7136F315BAB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TextBox 11"/>
          <p:cNvSpPr txBox="1"/>
          <p:nvPr/>
        </p:nvSpPr>
        <p:spPr>
          <a:xfrm>
            <a:off x="-14416" y="32951"/>
            <a:ext cx="70147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1F497D"/>
                </a:solidFill>
                <a:effectLst/>
                <a:uLnTx/>
                <a:uFillTx/>
                <a:latin typeface="Calibri" panose="020F0502020204030204" pitchFamily="34" charset="0"/>
                <a:ea typeface="+mn-ea"/>
                <a:cs typeface="Lucida Sans Unicode" panose="020B0602030504020204" pitchFamily="34" charset="0"/>
              </a:rPr>
              <a:t>Employee Engagement (EE)</a:t>
            </a:r>
            <a:endParaRPr kumimoji="0" lang="en-US" sz="2400" b="1" i="0" u="none" strike="noStrike" kern="0" cap="none" spc="0" normalizeH="0" baseline="0" noProof="0" dirty="0">
              <a:ln>
                <a:noFill/>
              </a:ln>
              <a:solidFill>
                <a:srgbClr val="1F497D"/>
              </a:solidFill>
              <a:effectLst/>
              <a:uLnTx/>
              <a:uFillTx/>
              <a:latin typeface="Calibri" panose="020F0502020204030204" pitchFamily="34" charset="0"/>
              <a:ea typeface="+mn-ea"/>
              <a:cs typeface="Lucida Sans Unicode" panose="020B0602030504020204" pitchFamily="34" charset="0"/>
            </a:endParaRPr>
          </a:p>
        </p:txBody>
      </p:sp>
      <p:grpSp>
        <p:nvGrpSpPr>
          <p:cNvPr id="4" name="Group 3"/>
          <p:cNvGrpSpPr/>
          <p:nvPr/>
        </p:nvGrpSpPr>
        <p:grpSpPr>
          <a:xfrm>
            <a:off x="1729902" y="1600200"/>
            <a:ext cx="5694836" cy="4343399"/>
            <a:chOff x="1729902" y="1600200"/>
            <a:chExt cx="5694836" cy="4343399"/>
          </a:xfrm>
        </p:grpSpPr>
        <p:grpSp>
          <p:nvGrpSpPr>
            <p:cNvPr id="2" name="Group 1"/>
            <p:cNvGrpSpPr/>
            <p:nvPr/>
          </p:nvGrpSpPr>
          <p:grpSpPr>
            <a:xfrm>
              <a:off x="1729902" y="1776412"/>
              <a:ext cx="5694836" cy="4167187"/>
              <a:chOff x="1729902" y="1946275"/>
              <a:chExt cx="5694836" cy="4167187"/>
            </a:xfrm>
          </p:grpSpPr>
          <p:sp>
            <p:nvSpPr>
              <p:cNvPr id="9" name="Rounded Rectangular Callout 8"/>
              <p:cNvSpPr/>
              <p:nvPr/>
            </p:nvSpPr>
            <p:spPr>
              <a:xfrm>
                <a:off x="1729902" y="1946275"/>
                <a:ext cx="5334000" cy="3657600"/>
              </a:xfrm>
              <a:prstGeom prst="wedgeRoundRectCallout">
                <a:avLst>
                  <a:gd name="adj1" fmla="val -8656"/>
                  <a:gd name="adj2" fmla="val 58891"/>
                  <a:gd name="adj3" fmla="val 1666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25"/>
              <p:cNvSpPr txBox="1">
                <a:spLocks noChangeArrowheads="1"/>
              </p:cNvSpPr>
              <p:nvPr/>
            </p:nvSpPr>
            <p:spPr bwMode="auto">
              <a:xfrm>
                <a:off x="3603625" y="5773737"/>
                <a:ext cx="38211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itchFamily="18" charset="2"/>
                  <a:buChar char=""/>
                  <a:defRPr sz="2800">
                    <a:solidFill>
                      <a:schemeClr val="tx1"/>
                    </a:solidFill>
                    <a:latin typeface="Calibri" pitchFamily="34" charset="0"/>
                  </a:defRPr>
                </a:lvl1pPr>
                <a:lvl2pPr marL="742950" indent="-285750">
                  <a:spcBef>
                    <a:spcPts val="375"/>
                  </a:spcBef>
                  <a:buClr>
                    <a:schemeClr val="accent2"/>
                  </a:buClr>
                  <a:buSzPct val="85000"/>
                  <a:buFont typeface="Wingdings 2" pitchFamily="18" charset="2"/>
                  <a:buChar char=""/>
                  <a:defRPr sz="2500">
                    <a:solidFill>
                      <a:schemeClr val="tx1"/>
                    </a:solidFill>
                    <a:latin typeface="Calibri" pitchFamily="34" charset="0"/>
                  </a:defRPr>
                </a:lvl2pPr>
                <a:lvl3pPr marL="1143000" indent="-228600">
                  <a:spcBef>
                    <a:spcPts val="375"/>
                  </a:spcBef>
                  <a:buClr>
                    <a:srgbClr val="E6B1AB"/>
                  </a:buClr>
                  <a:buSzPct val="85000"/>
                  <a:buFont typeface="Wingdings 2" pitchFamily="18" charset="2"/>
                  <a:buChar char=""/>
                  <a:defRPr sz="2000">
                    <a:solidFill>
                      <a:schemeClr val="tx1"/>
                    </a:solidFill>
                    <a:latin typeface="Calibri" pitchFamily="34" charset="0"/>
                  </a:defRPr>
                </a:lvl3pPr>
                <a:lvl4pPr marL="1600200" indent="-228600">
                  <a:spcBef>
                    <a:spcPts val="375"/>
                  </a:spcBef>
                  <a:buClr>
                    <a:srgbClr val="A28E6A"/>
                  </a:buClr>
                  <a:buSzPct val="80000"/>
                  <a:buFont typeface="Wingdings 2" pitchFamily="18" charset="2"/>
                  <a:buChar char=""/>
                  <a:defRPr sz="2000">
                    <a:solidFill>
                      <a:schemeClr val="tx1"/>
                    </a:solidFill>
                    <a:latin typeface="Calibri" pitchFamily="34" charset="0"/>
                  </a:defRPr>
                </a:lvl4pPr>
                <a:lvl5pPr marL="2057400" indent="-228600">
                  <a:spcBef>
                    <a:spcPts val="375"/>
                  </a:spcBef>
                  <a:buClr>
                    <a:srgbClr val="A28E6A"/>
                  </a:buClr>
                  <a:buChar char="o"/>
                  <a:defRPr sz="2000">
                    <a:solidFill>
                      <a:schemeClr val="tx1"/>
                    </a:solidFill>
                    <a:latin typeface="Calibri"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Calibri"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Calibri"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Calibri"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D0D0D"/>
                    </a:solidFill>
                    <a:effectLst/>
                    <a:uLnTx/>
                    <a:uFillTx/>
                    <a:latin typeface="Calibri" pitchFamily="34" charset="0"/>
                    <a:ea typeface="+mn-ea"/>
                    <a:cs typeface="+mn-cs"/>
                  </a:rPr>
                  <a:t>~ Office of Personnel Management</a:t>
                </a:r>
                <a:endParaRPr kumimoji="0" lang="en-US" altLang="en-US" sz="1600" b="0" i="0" u="none" strike="noStrike" kern="1200" cap="none" spc="0" normalizeH="0" baseline="0" noProof="0" dirty="0">
                  <a:ln>
                    <a:noFill/>
                  </a:ln>
                  <a:solidFill>
                    <a:srgbClr val="707070"/>
                  </a:solidFill>
                  <a:effectLst/>
                  <a:uLnTx/>
                  <a:uFillTx/>
                  <a:latin typeface="Calibri" pitchFamily="34" charset="0"/>
                  <a:ea typeface="+mn-ea"/>
                  <a:cs typeface="+mn-cs"/>
                </a:endParaRPr>
              </a:p>
            </p:txBody>
          </p:sp>
        </p:grpSp>
        <p:sp>
          <p:nvSpPr>
            <p:cNvPr id="14" name="TextBox 25"/>
            <p:cNvSpPr txBox="1">
              <a:spLocks noChangeArrowheads="1"/>
            </p:cNvSpPr>
            <p:nvPr/>
          </p:nvSpPr>
          <p:spPr bwMode="auto">
            <a:xfrm>
              <a:off x="2034702" y="1600200"/>
              <a:ext cx="50292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7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7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Employee Engagement…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Is the employee’s sense of purpose that is evident in their display of dedication, persistence, and effort in their work or overall attachment to their organization and its mission.</a:t>
              </a:r>
              <a:endParaRPr kumimoji="0" lang="en-US" altLang="en-US" sz="2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Tree>
    <p:extLst>
      <p:ext uri="{BB962C8B-B14F-4D97-AF65-F5344CB8AC3E}">
        <p14:creationId xmlns:p14="http://schemas.microsoft.com/office/powerpoint/2010/main" val="410524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78"/>
            <a:ext cx="9159072" cy="687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67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6FD5D8D-5638-4AAB-A14D-5115EFA5828B}" type="slidenum">
              <a:rPr lang="en-US" altLang="en-US" smtClean="0">
                <a:solidFill>
                  <a:prstClr val="black">
                    <a:tint val="75000"/>
                  </a:prstClr>
                </a:solidFill>
              </a:rPr>
              <a:pPr>
                <a:defRPr/>
              </a:pPr>
              <a:t>5</a:t>
            </a:fld>
            <a:endParaRPr lang="en-US" altLang="en-US" dirty="0">
              <a:solidFill>
                <a:prstClr val="black">
                  <a:tint val="75000"/>
                </a:prstClr>
              </a:solidFill>
            </a:endParaRPr>
          </a:p>
        </p:txBody>
      </p:sp>
      <p:grpSp>
        <p:nvGrpSpPr>
          <p:cNvPr id="8" name="Group 7"/>
          <p:cNvGrpSpPr/>
          <p:nvPr/>
        </p:nvGrpSpPr>
        <p:grpSpPr>
          <a:xfrm>
            <a:off x="324085" y="1461967"/>
            <a:ext cx="4623849" cy="5099357"/>
            <a:chOff x="609600" y="1169794"/>
            <a:chExt cx="5246290" cy="5476992"/>
          </a:xfrm>
        </p:grpSpPr>
        <p:grpSp>
          <p:nvGrpSpPr>
            <p:cNvPr id="7" name="Group 6"/>
            <p:cNvGrpSpPr/>
            <p:nvPr/>
          </p:nvGrpSpPr>
          <p:grpSpPr>
            <a:xfrm>
              <a:off x="609600" y="1169794"/>
              <a:ext cx="5246290" cy="5476992"/>
              <a:chOff x="609600" y="1169794"/>
              <a:chExt cx="5246290" cy="5476992"/>
            </a:xfrm>
          </p:grpSpPr>
          <p:sp>
            <p:nvSpPr>
              <p:cNvPr id="4" name="Rounded Rectangular Callout 3"/>
              <p:cNvSpPr/>
              <p:nvPr/>
            </p:nvSpPr>
            <p:spPr>
              <a:xfrm>
                <a:off x="609600" y="1169794"/>
                <a:ext cx="4495800" cy="4148658"/>
              </a:xfrm>
              <a:prstGeom prst="wedgeRoundRectCallout">
                <a:avLst>
                  <a:gd name="adj1" fmla="val -25074"/>
                  <a:gd name="adj2" fmla="val 56783"/>
                  <a:gd name="adj3" fmla="val 1666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25"/>
              <p:cNvSpPr txBox="1">
                <a:spLocks noChangeArrowheads="1"/>
              </p:cNvSpPr>
              <p:nvPr/>
            </p:nvSpPr>
            <p:spPr bwMode="auto">
              <a:xfrm>
                <a:off x="2034777" y="5655078"/>
                <a:ext cx="3821113" cy="99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itchFamily="18" charset="2"/>
                  <a:buChar char=""/>
                  <a:defRPr sz="2800">
                    <a:solidFill>
                      <a:schemeClr val="tx1"/>
                    </a:solidFill>
                    <a:latin typeface="Calibri" pitchFamily="34" charset="0"/>
                  </a:defRPr>
                </a:lvl1pPr>
                <a:lvl2pPr marL="742950" indent="-285750">
                  <a:spcBef>
                    <a:spcPts val="375"/>
                  </a:spcBef>
                  <a:buClr>
                    <a:schemeClr val="accent2"/>
                  </a:buClr>
                  <a:buSzPct val="85000"/>
                  <a:buFont typeface="Wingdings 2" pitchFamily="18" charset="2"/>
                  <a:buChar char=""/>
                  <a:defRPr sz="2500">
                    <a:solidFill>
                      <a:schemeClr val="tx1"/>
                    </a:solidFill>
                    <a:latin typeface="Calibri" pitchFamily="34" charset="0"/>
                  </a:defRPr>
                </a:lvl2pPr>
                <a:lvl3pPr marL="1143000" indent="-228600">
                  <a:spcBef>
                    <a:spcPts val="375"/>
                  </a:spcBef>
                  <a:buClr>
                    <a:srgbClr val="E6B1AB"/>
                  </a:buClr>
                  <a:buSzPct val="85000"/>
                  <a:buFont typeface="Wingdings 2" pitchFamily="18" charset="2"/>
                  <a:buChar char=""/>
                  <a:defRPr sz="2000">
                    <a:solidFill>
                      <a:schemeClr val="tx1"/>
                    </a:solidFill>
                    <a:latin typeface="Calibri" pitchFamily="34" charset="0"/>
                  </a:defRPr>
                </a:lvl3pPr>
                <a:lvl4pPr marL="1600200" indent="-228600">
                  <a:spcBef>
                    <a:spcPts val="375"/>
                  </a:spcBef>
                  <a:buClr>
                    <a:srgbClr val="A28E6A"/>
                  </a:buClr>
                  <a:buSzPct val="80000"/>
                  <a:buFont typeface="Wingdings 2" pitchFamily="18" charset="2"/>
                  <a:buChar char=""/>
                  <a:defRPr sz="2000">
                    <a:solidFill>
                      <a:schemeClr val="tx1"/>
                    </a:solidFill>
                    <a:latin typeface="Calibri" pitchFamily="34" charset="0"/>
                  </a:defRPr>
                </a:lvl4pPr>
                <a:lvl5pPr marL="2057400" indent="-228600">
                  <a:spcBef>
                    <a:spcPts val="375"/>
                  </a:spcBef>
                  <a:buClr>
                    <a:srgbClr val="A28E6A"/>
                  </a:buClr>
                  <a:buChar char="o"/>
                  <a:defRPr sz="2000">
                    <a:solidFill>
                      <a:schemeClr val="tx1"/>
                    </a:solidFill>
                    <a:latin typeface="Calibri"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Calibri"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Calibri"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Calibri"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Calibri" pitchFamily="34" charset="0"/>
                  </a:defRPr>
                </a:lvl9pPr>
              </a:lstStyle>
              <a:p>
                <a:pPr>
                  <a:spcBef>
                    <a:spcPct val="0"/>
                  </a:spcBef>
                  <a:buClrTx/>
                  <a:buSzTx/>
                  <a:buFont typeface="Wingdings 2" pitchFamily="18" charset="2"/>
                  <a:buNone/>
                </a:pPr>
                <a:r>
                  <a:rPr lang="en-US" altLang="en-US" sz="1800" dirty="0">
                    <a:solidFill>
                      <a:srgbClr val="0D0D0D"/>
                    </a:solidFill>
                  </a:rPr>
                  <a:t>~ Jim Clifton</a:t>
                </a:r>
              </a:p>
              <a:p>
                <a:pPr>
                  <a:spcBef>
                    <a:spcPct val="0"/>
                  </a:spcBef>
                  <a:buClrTx/>
                  <a:buSzTx/>
                  <a:buFont typeface="Wingdings 2" pitchFamily="18" charset="2"/>
                  <a:buNone/>
                </a:pPr>
                <a:r>
                  <a:rPr lang="en-US" altLang="en-US" sz="1800" dirty="0">
                    <a:solidFill>
                      <a:srgbClr val="0D0D0D"/>
                    </a:solidFill>
                  </a:rPr>
                  <a:t>   Gallup Chairman and CEO</a:t>
                </a:r>
              </a:p>
              <a:p>
                <a:pPr>
                  <a:spcBef>
                    <a:spcPct val="0"/>
                  </a:spcBef>
                  <a:buClrTx/>
                  <a:buSzTx/>
                  <a:buFont typeface="Wingdings 2" pitchFamily="18" charset="2"/>
                  <a:buNone/>
                </a:pPr>
                <a:r>
                  <a:rPr lang="en-US" altLang="en-US" sz="1800" dirty="0">
                    <a:solidFill>
                      <a:srgbClr val="0D0D0D"/>
                    </a:solidFill>
                  </a:rPr>
                  <a:t>   </a:t>
                </a:r>
              </a:p>
            </p:txBody>
          </p:sp>
        </p:grpSp>
        <p:sp>
          <p:nvSpPr>
            <p:cNvPr id="6" name="TextBox 25"/>
            <p:cNvSpPr txBox="1">
              <a:spLocks noChangeArrowheads="1"/>
            </p:cNvSpPr>
            <p:nvPr/>
          </p:nvSpPr>
          <p:spPr bwMode="auto">
            <a:xfrm>
              <a:off x="828647" y="1372568"/>
              <a:ext cx="4343401" cy="391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itchFamily="18" charset="2"/>
                <a:buChar char=""/>
                <a:defRPr sz="2800">
                  <a:solidFill>
                    <a:schemeClr val="tx1"/>
                  </a:solidFill>
                  <a:latin typeface="Calibri" pitchFamily="34" charset="0"/>
                </a:defRPr>
              </a:lvl1pPr>
              <a:lvl2pPr marL="742950" indent="-285750">
                <a:spcBef>
                  <a:spcPts val="375"/>
                </a:spcBef>
                <a:buClr>
                  <a:schemeClr val="accent2"/>
                </a:buClr>
                <a:buSzPct val="85000"/>
                <a:buFont typeface="Wingdings 2" pitchFamily="18" charset="2"/>
                <a:buChar char=""/>
                <a:defRPr sz="2500">
                  <a:solidFill>
                    <a:schemeClr val="tx1"/>
                  </a:solidFill>
                  <a:latin typeface="Calibri" pitchFamily="34" charset="0"/>
                </a:defRPr>
              </a:lvl2pPr>
              <a:lvl3pPr marL="1143000" indent="-228600">
                <a:spcBef>
                  <a:spcPts val="375"/>
                </a:spcBef>
                <a:buClr>
                  <a:srgbClr val="E6B1AB"/>
                </a:buClr>
                <a:buSzPct val="85000"/>
                <a:buFont typeface="Wingdings 2" pitchFamily="18" charset="2"/>
                <a:buChar char=""/>
                <a:defRPr sz="2000">
                  <a:solidFill>
                    <a:schemeClr val="tx1"/>
                  </a:solidFill>
                  <a:latin typeface="Calibri" pitchFamily="34" charset="0"/>
                </a:defRPr>
              </a:lvl3pPr>
              <a:lvl4pPr marL="1600200" indent="-228600">
                <a:spcBef>
                  <a:spcPts val="375"/>
                </a:spcBef>
                <a:buClr>
                  <a:srgbClr val="A28E6A"/>
                </a:buClr>
                <a:buSzPct val="80000"/>
                <a:buFont typeface="Wingdings 2" pitchFamily="18" charset="2"/>
                <a:buChar char=""/>
                <a:defRPr sz="2000">
                  <a:solidFill>
                    <a:schemeClr val="tx1"/>
                  </a:solidFill>
                  <a:latin typeface="Calibri" pitchFamily="34" charset="0"/>
                </a:defRPr>
              </a:lvl4pPr>
              <a:lvl5pPr marL="2057400" indent="-228600">
                <a:spcBef>
                  <a:spcPts val="375"/>
                </a:spcBef>
                <a:buClr>
                  <a:srgbClr val="A28E6A"/>
                </a:buClr>
                <a:buChar char="o"/>
                <a:defRPr sz="2000">
                  <a:solidFill>
                    <a:schemeClr val="tx1"/>
                  </a:solidFill>
                  <a:latin typeface="Calibri"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Calibri"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Calibri"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Calibri"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Calibri" pitchFamily="34" charset="0"/>
                </a:defRPr>
              </a:lvl9pPr>
            </a:lstStyle>
            <a:p>
              <a:pPr>
                <a:spcBef>
                  <a:spcPct val="0"/>
                </a:spcBef>
                <a:buClrTx/>
                <a:buSzTx/>
                <a:buFont typeface="Wingdings 2" pitchFamily="18" charset="2"/>
                <a:buNone/>
              </a:pPr>
              <a:r>
                <a:rPr lang="en-US" altLang="en-US" sz="2000" dirty="0">
                  <a:solidFill>
                    <a:srgbClr val="707070"/>
                  </a:solidFill>
                  <a:latin typeface="Lucida Sans Unicode" pitchFamily="34" charset="0"/>
                </a:rPr>
                <a:t>“</a:t>
              </a:r>
              <a:r>
                <a:rPr lang="en-US" altLang="en-US" sz="2100" dirty="0">
                  <a:solidFill>
                    <a:srgbClr val="707070"/>
                  </a:solidFill>
                </a:rPr>
                <a:t>Here’s something they’ll probably never teach you in business school: The single biggest decision you make in your job — bigger than all of the rest — is who you name manager. When you name the wrong person manager, nothing fixes that bad decision. Not compensation, not benefits — nothing.”</a:t>
              </a:r>
            </a:p>
          </p:txBody>
        </p:sp>
      </p:grpSp>
      <p:grpSp>
        <p:nvGrpSpPr>
          <p:cNvPr id="15" name="Group 14"/>
          <p:cNvGrpSpPr/>
          <p:nvPr/>
        </p:nvGrpSpPr>
        <p:grpSpPr>
          <a:xfrm>
            <a:off x="4593513" y="1947436"/>
            <a:ext cx="4223357" cy="1569660"/>
            <a:chOff x="4449259" y="2323405"/>
            <a:chExt cx="4223357" cy="1569660"/>
          </a:xfrm>
        </p:grpSpPr>
        <p:sp>
          <p:nvSpPr>
            <p:cNvPr id="9" name="Down Arrow 8"/>
            <p:cNvSpPr/>
            <p:nvPr/>
          </p:nvSpPr>
          <p:spPr>
            <a:xfrm rot="16200000">
              <a:off x="4457010" y="2430649"/>
              <a:ext cx="693340" cy="70884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25"/>
            <p:cNvSpPr txBox="1">
              <a:spLocks noChangeArrowheads="1"/>
            </p:cNvSpPr>
            <p:nvPr/>
          </p:nvSpPr>
          <p:spPr bwMode="auto">
            <a:xfrm>
              <a:off x="5386975" y="2323405"/>
              <a:ext cx="328564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itchFamily="18" charset="2"/>
                <a:buChar char=""/>
                <a:defRPr sz="2800">
                  <a:solidFill>
                    <a:schemeClr val="tx1"/>
                  </a:solidFill>
                  <a:latin typeface="Calibri" pitchFamily="34" charset="0"/>
                </a:defRPr>
              </a:lvl1pPr>
              <a:lvl2pPr marL="742950" indent="-285750">
                <a:spcBef>
                  <a:spcPts val="375"/>
                </a:spcBef>
                <a:buClr>
                  <a:schemeClr val="accent2"/>
                </a:buClr>
                <a:buSzPct val="85000"/>
                <a:buFont typeface="Wingdings 2" pitchFamily="18" charset="2"/>
                <a:buChar char=""/>
                <a:defRPr sz="2500">
                  <a:solidFill>
                    <a:schemeClr val="tx1"/>
                  </a:solidFill>
                  <a:latin typeface="Calibri" pitchFamily="34" charset="0"/>
                </a:defRPr>
              </a:lvl2pPr>
              <a:lvl3pPr marL="1143000" indent="-228600">
                <a:spcBef>
                  <a:spcPts val="375"/>
                </a:spcBef>
                <a:buClr>
                  <a:srgbClr val="E6B1AB"/>
                </a:buClr>
                <a:buSzPct val="85000"/>
                <a:buFont typeface="Wingdings 2" pitchFamily="18" charset="2"/>
                <a:buChar char=""/>
                <a:defRPr sz="2000">
                  <a:solidFill>
                    <a:schemeClr val="tx1"/>
                  </a:solidFill>
                  <a:latin typeface="Calibri" pitchFamily="34" charset="0"/>
                </a:defRPr>
              </a:lvl3pPr>
              <a:lvl4pPr marL="1600200" indent="-228600">
                <a:spcBef>
                  <a:spcPts val="375"/>
                </a:spcBef>
                <a:buClr>
                  <a:srgbClr val="A28E6A"/>
                </a:buClr>
                <a:buSzPct val="80000"/>
                <a:buFont typeface="Wingdings 2" pitchFamily="18" charset="2"/>
                <a:buChar char=""/>
                <a:defRPr sz="2000">
                  <a:solidFill>
                    <a:schemeClr val="tx1"/>
                  </a:solidFill>
                  <a:latin typeface="Calibri" pitchFamily="34" charset="0"/>
                </a:defRPr>
              </a:lvl4pPr>
              <a:lvl5pPr marL="2057400" indent="-228600">
                <a:spcBef>
                  <a:spcPts val="375"/>
                </a:spcBef>
                <a:buClr>
                  <a:srgbClr val="A28E6A"/>
                </a:buClr>
                <a:buChar char="o"/>
                <a:defRPr sz="2000">
                  <a:solidFill>
                    <a:schemeClr val="tx1"/>
                  </a:solidFill>
                  <a:latin typeface="Calibri"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Calibri"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Calibri"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Calibri"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Calibri" pitchFamily="34" charset="0"/>
                </a:defRPr>
              </a:lvl9pPr>
            </a:lstStyle>
            <a:p>
              <a:pPr>
                <a:spcBef>
                  <a:spcPct val="0"/>
                </a:spcBef>
                <a:buClrTx/>
                <a:buSzTx/>
                <a:buFont typeface="Wingdings 2" pitchFamily="18" charset="2"/>
                <a:buNone/>
              </a:pPr>
              <a:r>
                <a:rPr lang="en-US" altLang="en-US" sz="2400" dirty="0">
                  <a:solidFill>
                    <a:prstClr val="black"/>
                  </a:solidFill>
                </a:rPr>
                <a:t>Percent impact managers have on employee engagement____?</a:t>
              </a:r>
            </a:p>
          </p:txBody>
        </p:sp>
      </p:grpSp>
      <p:sp>
        <p:nvSpPr>
          <p:cNvPr id="12" name="TextBox 14"/>
          <p:cNvSpPr txBox="1">
            <a:spLocks noChangeArrowheads="1"/>
          </p:cNvSpPr>
          <p:nvPr/>
        </p:nvSpPr>
        <p:spPr bwMode="auto">
          <a:xfrm>
            <a:off x="37847" y="21860"/>
            <a:ext cx="831714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itchFamily="18" charset="2"/>
              <a:buChar char=""/>
              <a:defRPr sz="2800">
                <a:solidFill>
                  <a:schemeClr val="tx1"/>
                </a:solidFill>
                <a:latin typeface="Calibri" pitchFamily="34" charset="0"/>
              </a:defRPr>
            </a:lvl1pPr>
            <a:lvl2pPr marL="742950" indent="-285750">
              <a:spcBef>
                <a:spcPts val="375"/>
              </a:spcBef>
              <a:buClr>
                <a:schemeClr val="accent2"/>
              </a:buClr>
              <a:buSzPct val="85000"/>
              <a:buFont typeface="Wingdings 2" pitchFamily="18" charset="2"/>
              <a:buChar char=""/>
              <a:defRPr sz="2500">
                <a:solidFill>
                  <a:schemeClr val="tx1"/>
                </a:solidFill>
                <a:latin typeface="Calibri" pitchFamily="34" charset="0"/>
              </a:defRPr>
            </a:lvl2pPr>
            <a:lvl3pPr marL="1143000" indent="-228600">
              <a:spcBef>
                <a:spcPts val="375"/>
              </a:spcBef>
              <a:buClr>
                <a:srgbClr val="E6B1AB"/>
              </a:buClr>
              <a:buSzPct val="85000"/>
              <a:buFont typeface="Wingdings 2" pitchFamily="18" charset="2"/>
              <a:buChar char=""/>
              <a:defRPr sz="2000">
                <a:solidFill>
                  <a:schemeClr val="tx1"/>
                </a:solidFill>
                <a:latin typeface="Calibri" pitchFamily="34" charset="0"/>
              </a:defRPr>
            </a:lvl3pPr>
            <a:lvl4pPr marL="1600200" indent="-228600">
              <a:spcBef>
                <a:spcPts val="375"/>
              </a:spcBef>
              <a:buClr>
                <a:srgbClr val="A28E6A"/>
              </a:buClr>
              <a:buSzPct val="80000"/>
              <a:buFont typeface="Wingdings 2" pitchFamily="18" charset="2"/>
              <a:buChar char=""/>
              <a:defRPr sz="2000">
                <a:solidFill>
                  <a:schemeClr val="tx1"/>
                </a:solidFill>
                <a:latin typeface="Calibri" pitchFamily="34" charset="0"/>
              </a:defRPr>
            </a:lvl4pPr>
            <a:lvl5pPr marL="2057400" indent="-228600">
              <a:spcBef>
                <a:spcPts val="375"/>
              </a:spcBef>
              <a:buClr>
                <a:srgbClr val="A28E6A"/>
              </a:buClr>
              <a:buChar char="o"/>
              <a:defRPr sz="2000">
                <a:solidFill>
                  <a:schemeClr val="tx1"/>
                </a:solidFill>
                <a:latin typeface="Calibri"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Calibri"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Calibri"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Calibri"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Calibri" pitchFamily="34" charset="0"/>
              </a:defRPr>
            </a:lvl9pPr>
          </a:lstStyle>
          <a:p>
            <a:pPr fontAlgn="base">
              <a:spcBef>
                <a:spcPct val="0"/>
              </a:spcBef>
              <a:spcAft>
                <a:spcPct val="0"/>
              </a:spcAft>
              <a:buClrTx/>
              <a:buSzTx/>
              <a:buFontTx/>
              <a:buNone/>
            </a:pPr>
            <a:r>
              <a:rPr lang="en-US" altLang="en-US" sz="3800" b="1" dirty="0">
                <a:solidFill>
                  <a:schemeClr val="tx2"/>
                </a:solidFill>
                <a:cs typeface="Arial" charset="0"/>
              </a:rPr>
              <a:t>Impact of Supervisors on Engagement</a:t>
            </a:r>
          </a:p>
        </p:txBody>
      </p:sp>
      <p:grpSp>
        <p:nvGrpSpPr>
          <p:cNvPr id="17" name="Group 16"/>
          <p:cNvGrpSpPr/>
          <p:nvPr/>
        </p:nvGrpSpPr>
        <p:grpSpPr>
          <a:xfrm>
            <a:off x="5849754" y="3662175"/>
            <a:ext cx="1794081" cy="1338828"/>
            <a:chOff x="5881026" y="3679192"/>
            <a:chExt cx="1794081" cy="1338828"/>
          </a:xfrm>
        </p:grpSpPr>
        <p:sp>
          <p:nvSpPr>
            <p:cNvPr id="14" name="Rectangle 13"/>
            <p:cNvSpPr/>
            <p:nvPr/>
          </p:nvSpPr>
          <p:spPr>
            <a:xfrm>
              <a:off x="5881026" y="3679192"/>
              <a:ext cx="1794081" cy="1200329"/>
            </a:xfrm>
            <a:prstGeom prst="rect">
              <a:avLst/>
            </a:prstGeom>
            <a:noFill/>
          </p:spPr>
          <p:txBody>
            <a:bodyPr wrap="none" lIns="91440" tIns="45720" rIns="91440" bIns="45720">
              <a:spAutoFit/>
            </a:bodyPr>
            <a:lstStyle/>
            <a:p>
              <a:pPr algn="ctr"/>
              <a:r>
                <a:rPr lang="en-US" sz="7200" b="1" dirty="0">
                  <a:ln w="12700">
                    <a:solidFill>
                      <a:srgbClr val="EB641B">
                        <a:lumMod val="50000"/>
                      </a:srgbClr>
                    </a:solidFill>
                    <a:prstDash val="solid"/>
                  </a:ln>
                  <a:pattFill prst="narHorz">
                    <a:fgClr>
                      <a:srgbClr val="EB641B"/>
                    </a:fgClr>
                    <a:bgClr>
                      <a:srgbClr val="EB641B">
                        <a:lumMod val="40000"/>
                        <a:lumOff val="60000"/>
                      </a:srgbClr>
                    </a:bgClr>
                  </a:pattFill>
                  <a:effectLst>
                    <a:innerShdw blurRad="177800">
                      <a:srgbClr val="EB641B">
                        <a:lumMod val="50000"/>
                      </a:srgbClr>
                    </a:innerShdw>
                  </a:effectLst>
                </a:rPr>
                <a:t>56%</a:t>
              </a:r>
            </a:p>
          </p:txBody>
        </p:sp>
        <p:sp>
          <p:nvSpPr>
            <p:cNvPr id="16" name="TextBox 15"/>
            <p:cNvSpPr txBox="1"/>
            <p:nvPr/>
          </p:nvSpPr>
          <p:spPr>
            <a:xfrm>
              <a:off x="6032286" y="4741021"/>
              <a:ext cx="1642821" cy="276999"/>
            </a:xfrm>
            <a:prstGeom prst="rect">
              <a:avLst/>
            </a:prstGeom>
            <a:noFill/>
          </p:spPr>
          <p:txBody>
            <a:bodyPr wrap="square" rtlCol="0">
              <a:spAutoFit/>
            </a:bodyPr>
            <a:lstStyle/>
            <a:p>
              <a:r>
                <a:rPr lang="en-US" sz="1200" dirty="0">
                  <a:solidFill>
                    <a:prstClr val="black"/>
                  </a:solidFill>
                </a:rPr>
                <a:t>Source: 2018 AES </a:t>
              </a:r>
              <a:endParaRPr lang="en-US" sz="1100" dirty="0">
                <a:solidFill>
                  <a:prstClr val="black"/>
                </a:solidFill>
              </a:endParaRPr>
            </a:p>
          </p:txBody>
        </p:sp>
      </p:grpSp>
    </p:spTree>
    <p:extLst>
      <p:ext uri="{BB962C8B-B14F-4D97-AF65-F5344CB8AC3E}">
        <p14:creationId xmlns:p14="http://schemas.microsoft.com/office/powerpoint/2010/main" val="14363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C9B4DD-0A13-4E0E-A837-55C864F261BF}"/>
              </a:ext>
            </a:extLst>
          </p:cNvPr>
          <p:cNvSpPr>
            <a:spLocks noGrp="1"/>
          </p:cNvSpPr>
          <p:nvPr>
            <p:ph type="sldNum" sz="quarter" idx="12"/>
          </p:nvPr>
        </p:nvSpPr>
        <p:spPr/>
        <p:txBody>
          <a:bodyPr/>
          <a:lstStyle/>
          <a:p>
            <a:fld id="{C1735AA6-3BE1-47E5-953F-74BB5DE6ECB4}" type="slidenum">
              <a:rPr lang="en-US" smtClean="0"/>
              <a:t>6</a:t>
            </a:fld>
            <a:endParaRPr lang="en-US" dirty="0"/>
          </a:p>
        </p:txBody>
      </p:sp>
      <p:grpSp>
        <p:nvGrpSpPr>
          <p:cNvPr id="6" name="Group 5">
            <a:extLst>
              <a:ext uri="{FF2B5EF4-FFF2-40B4-BE49-F238E27FC236}">
                <a16:creationId xmlns:a16="http://schemas.microsoft.com/office/drawing/2014/main" id="{B08BB203-C897-4468-A90F-FE59366890D5}"/>
              </a:ext>
            </a:extLst>
          </p:cNvPr>
          <p:cNvGrpSpPr/>
          <p:nvPr/>
        </p:nvGrpSpPr>
        <p:grpSpPr>
          <a:xfrm>
            <a:off x="473975" y="1529479"/>
            <a:ext cx="8354751" cy="3799041"/>
            <a:chOff x="657903" y="2011857"/>
            <a:chExt cx="10699407" cy="4441175"/>
          </a:xfrm>
        </p:grpSpPr>
        <p:pic>
          <p:nvPicPr>
            <p:cNvPr id="13" name="Picture 12">
              <a:extLst>
                <a:ext uri="{FF2B5EF4-FFF2-40B4-BE49-F238E27FC236}">
                  <a16:creationId xmlns:a16="http://schemas.microsoft.com/office/drawing/2014/main" id="{E6F523EB-8026-4DC4-ACDF-3E962B162072}"/>
                </a:ext>
              </a:extLst>
            </p:cNvPr>
            <p:cNvPicPr>
              <a:picLocks noChangeAspect="1"/>
            </p:cNvPicPr>
            <p:nvPr/>
          </p:nvPicPr>
          <p:blipFill>
            <a:blip r:embed="rId3"/>
            <a:stretch>
              <a:fillRect/>
            </a:stretch>
          </p:blipFill>
          <p:spPr>
            <a:xfrm>
              <a:off x="4461098" y="3729800"/>
              <a:ext cx="3568041" cy="864611"/>
            </a:xfrm>
            <a:prstGeom prst="rect">
              <a:avLst/>
            </a:prstGeom>
            <a:ln>
              <a:solidFill>
                <a:schemeClr val="accent1"/>
              </a:solidFill>
            </a:ln>
          </p:spPr>
        </p:pic>
        <p:pic>
          <p:nvPicPr>
            <p:cNvPr id="15" name="Picture 14">
              <a:extLst>
                <a:ext uri="{FF2B5EF4-FFF2-40B4-BE49-F238E27FC236}">
                  <a16:creationId xmlns:a16="http://schemas.microsoft.com/office/drawing/2014/main" id="{26BE166A-4BC8-4532-B27A-1EE4BC738760}"/>
                </a:ext>
              </a:extLst>
            </p:cNvPr>
            <p:cNvPicPr>
              <a:picLocks noChangeAspect="1"/>
            </p:cNvPicPr>
            <p:nvPr/>
          </p:nvPicPr>
          <p:blipFill>
            <a:blip r:embed="rId4"/>
            <a:stretch>
              <a:fillRect/>
            </a:stretch>
          </p:blipFill>
          <p:spPr>
            <a:xfrm>
              <a:off x="657903" y="3729800"/>
              <a:ext cx="3436692" cy="862297"/>
            </a:xfrm>
            <a:prstGeom prst="rect">
              <a:avLst/>
            </a:prstGeom>
            <a:ln>
              <a:solidFill>
                <a:schemeClr val="accent1"/>
              </a:solidFill>
            </a:ln>
          </p:spPr>
        </p:pic>
        <p:pic>
          <p:nvPicPr>
            <p:cNvPr id="16" name="Picture 15">
              <a:extLst>
                <a:ext uri="{FF2B5EF4-FFF2-40B4-BE49-F238E27FC236}">
                  <a16:creationId xmlns:a16="http://schemas.microsoft.com/office/drawing/2014/main" id="{D7C462D3-F3F1-4589-82FA-B2C508B84557}"/>
                </a:ext>
              </a:extLst>
            </p:cNvPr>
            <p:cNvPicPr>
              <a:picLocks noChangeAspect="1"/>
            </p:cNvPicPr>
            <p:nvPr/>
          </p:nvPicPr>
          <p:blipFill>
            <a:blip r:embed="rId5"/>
            <a:stretch>
              <a:fillRect/>
            </a:stretch>
          </p:blipFill>
          <p:spPr>
            <a:xfrm>
              <a:off x="8395642" y="3729800"/>
              <a:ext cx="2958158" cy="862297"/>
            </a:xfrm>
            <a:prstGeom prst="rect">
              <a:avLst/>
            </a:prstGeom>
            <a:ln>
              <a:solidFill>
                <a:schemeClr val="accent1"/>
              </a:solidFill>
            </a:ln>
          </p:spPr>
        </p:pic>
        <p:sp>
          <p:nvSpPr>
            <p:cNvPr id="18" name="TextBox 17">
              <a:extLst>
                <a:ext uri="{FF2B5EF4-FFF2-40B4-BE49-F238E27FC236}">
                  <a16:creationId xmlns:a16="http://schemas.microsoft.com/office/drawing/2014/main" id="{AF69006F-49B2-4ED8-B712-410FF272F6AF}"/>
                </a:ext>
              </a:extLst>
            </p:cNvPr>
            <p:cNvSpPr txBox="1"/>
            <p:nvPr/>
          </p:nvSpPr>
          <p:spPr>
            <a:xfrm>
              <a:off x="657904" y="2525578"/>
              <a:ext cx="10695896" cy="400109"/>
            </a:xfrm>
            <a:prstGeom prst="rect">
              <a:avLst/>
            </a:prstGeom>
            <a:solidFill>
              <a:schemeClr val="accent1"/>
            </a:solidFill>
          </p:spPr>
          <p:txBody>
            <a:bodyPr wrap="square" rtlCol="0">
              <a:spAutoFit/>
            </a:bodyPr>
            <a:lstStyle/>
            <a:p>
              <a:endParaRPr lang="en-US" sz="1350" dirty="0"/>
            </a:p>
          </p:txBody>
        </p:sp>
        <p:pic>
          <p:nvPicPr>
            <p:cNvPr id="14" name="Picture 13">
              <a:extLst>
                <a:ext uri="{FF2B5EF4-FFF2-40B4-BE49-F238E27FC236}">
                  <a16:creationId xmlns:a16="http://schemas.microsoft.com/office/drawing/2014/main" id="{F92764AB-207A-475D-9A0A-3BBAE33BC31C}"/>
                </a:ext>
              </a:extLst>
            </p:cNvPr>
            <p:cNvPicPr>
              <a:picLocks noChangeAspect="1"/>
            </p:cNvPicPr>
            <p:nvPr/>
          </p:nvPicPr>
          <p:blipFill>
            <a:blip r:embed="rId6"/>
            <a:stretch>
              <a:fillRect/>
            </a:stretch>
          </p:blipFill>
          <p:spPr>
            <a:xfrm>
              <a:off x="3638666" y="2011857"/>
              <a:ext cx="3966836" cy="1396774"/>
            </a:xfrm>
            <a:prstGeom prst="rect">
              <a:avLst/>
            </a:prstGeom>
            <a:ln>
              <a:solidFill>
                <a:schemeClr val="accent1"/>
              </a:solidFill>
            </a:ln>
          </p:spPr>
        </p:pic>
        <p:pic>
          <p:nvPicPr>
            <p:cNvPr id="19" name="Picture 18">
              <a:extLst>
                <a:ext uri="{FF2B5EF4-FFF2-40B4-BE49-F238E27FC236}">
                  <a16:creationId xmlns:a16="http://schemas.microsoft.com/office/drawing/2014/main" id="{AC8AA412-D796-4725-AB35-732161C90A8C}"/>
                </a:ext>
              </a:extLst>
            </p:cNvPr>
            <p:cNvPicPr>
              <a:picLocks noChangeAspect="1"/>
            </p:cNvPicPr>
            <p:nvPr/>
          </p:nvPicPr>
          <p:blipFill>
            <a:blip r:embed="rId7"/>
            <a:stretch>
              <a:fillRect/>
            </a:stretch>
          </p:blipFill>
          <p:spPr>
            <a:xfrm>
              <a:off x="657903" y="5542988"/>
              <a:ext cx="10699407" cy="371888"/>
            </a:xfrm>
            <a:prstGeom prst="rect">
              <a:avLst/>
            </a:prstGeom>
          </p:spPr>
        </p:pic>
        <p:pic>
          <p:nvPicPr>
            <p:cNvPr id="17" name="Picture 16">
              <a:extLst>
                <a:ext uri="{FF2B5EF4-FFF2-40B4-BE49-F238E27FC236}">
                  <a16:creationId xmlns:a16="http://schemas.microsoft.com/office/drawing/2014/main" id="{F4D2EDC9-1362-4953-BEDB-882DF2D1C037}"/>
                </a:ext>
              </a:extLst>
            </p:cNvPr>
            <p:cNvPicPr>
              <a:picLocks noChangeAspect="1"/>
            </p:cNvPicPr>
            <p:nvPr/>
          </p:nvPicPr>
          <p:blipFill>
            <a:blip r:embed="rId8"/>
            <a:stretch>
              <a:fillRect/>
            </a:stretch>
          </p:blipFill>
          <p:spPr>
            <a:xfrm>
              <a:off x="3531245" y="5004832"/>
              <a:ext cx="4181677" cy="1448200"/>
            </a:xfrm>
            <a:prstGeom prst="rect">
              <a:avLst/>
            </a:prstGeom>
            <a:ln>
              <a:solidFill>
                <a:schemeClr val="accent1"/>
              </a:solidFill>
            </a:ln>
          </p:spPr>
        </p:pic>
      </p:grpSp>
      <p:sp>
        <p:nvSpPr>
          <p:cNvPr id="20" name="Title 1">
            <a:extLst>
              <a:ext uri="{FF2B5EF4-FFF2-40B4-BE49-F238E27FC236}">
                <a16:creationId xmlns:a16="http://schemas.microsoft.com/office/drawing/2014/main" id="{B48F8507-DA81-40EB-A737-71D05C45AD5C}"/>
              </a:ext>
            </a:extLst>
          </p:cNvPr>
          <p:cNvSpPr txBox="1">
            <a:spLocks/>
          </p:cNvSpPr>
          <p:nvPr/>
        </p:nvSpPr>
        <p:spPr>
          <a:xfrm>
            <a:off x="29817" y="62482"/>
            <a:ext cx="9355016" cy="1143000"/>
          </a:xfrm>
          <a:prstGeom prst="rect">
            <a:avLst/>
          </a:prstGeom>
        </p:spPr>
        <p:txBody>
          <a:bodyPr>
            <a:normAutofit/>
          </a:bodyPr>
          <a:lstStyle>
            <a:lvl1pPr algn="l" defTabSz="457200" rtl="0" eaLnBrk="1" latinLnBrk="0" hangingPunct="1">
              <a:spcBef>
                <a:spcPct val="0"/>
              </a:spcBef>
              <a:buNone/>
              <a:defRPr sz="2800" kern="1200">
                <a:solidFill>
                  <a:schemeClr val="bg1"/>
                </a:solidFill>
                <a:latin typeface="Calibri" panose="020F0502020204030204" pitchFamily="34" charset="0"/>
                <a:ea typeface="+mj-ea"/>
                <a:cs typeface="Calibri" panose="020F0502020204030204" pitchFamily="34" charset="0"/>
              </a:defRPr>
            </a:lvl1pPr>
          </a:lstStyle>
          <a:p>
            <a:r>
              <a:rPr lang="en-US" sz="3800" b="1" dirty="0">
                <a:solidFill>
                  <a:schemeClr val="tx2"/>
                </a:solidFill>
              </a:rPr>
              <a:t>Five Drivers of EE in VA</a:t>
            </a:r>
          </a:p>
        </p:txBody>
      </p:sp>
    </p:spTree>
    <p:extLst>
      <p:ext uri="{BB962C8B-B14F-4D97-AF65-F5344CB8AC3E}">
        <p14:creationId xmlns:p14="http://schemas.microsoft.com/office/powerpoint/2010/main" val="42737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09B3-C997-437B-9472-C5932AE1A361}"/>
              </a:ext>
            </a:extLst>
          </p:cNvPr>
          <p:cNvSpPr>
            <a:spLocks noGrp="1"/>
          </p:cNvSpPr>
          <p:nvPr>
            <p:ph type="title"/>
          </p:nvPr>
        </p:nvSpPr>
        <p:spPr>
          <a:xfrm>
            <a:off x="152400" y="49115"/>
            <a:ext cx="8229600" cy="1143000"/>
          </a:xfrm>
        </p:spPr>
        <p:txBody>
          <a:bodyPr>
            <a:normAutofit/>
          </a:bodyPr>
          <a:lstStyle/>
          <a:p>
            <a:pPr algn="l"/>
            <a:r>
              <a:rPr lang="en-US" sz="4000" b="1" dirty="0">
                <a:solidFill>
                  <a:schemeClr val="tx2"/>
                </a:solidFill>
              </a:rPr>
              <a:t>VA’s Enterprise-Wide EE Plan</a:t>
            </a:r>
          </a:p>
        </p:txBody>
      </p:sp>
      <p:sp>
        <p:nvSpPr>
          <p:cNvPr id="3" name="Slide Number Placeholder 2">
            <a:extLst>
              <a:ext uri="{FF2B5EF4-FFF2-40B4-BE49-F238E27FC236}">
                <a16:creationId xmlns:a16="http://schemas.microsoft.com/office/drawing/2014/main" id="{189663B2-FD92-4C82-BA5F-75F37E41D6E4}"/>
              </a:ext>
            </a:extLst>
          </p:cNvPr>
          <p:cNvSpPr>
            <a:spLocks noGrp="1"/>
          </p:cNvSpPr>
          <p:nvPr>
            <p:ph type="sldNum" sz="quarter" idx="12"/>
          </p:nvPr>
        </p:nvSpPr>
        <p:spPr/>
        <p:txBody>
          <a:bodyPr/>
          <a:lstStyle/>
          <a:p>
            <a:fld id="{6756EA8D-5228-49BB-A7CE-96FE24C443A8}" type="slidenum">
              <a:rPr lang="en-US" smtClean="0"/>
              <a:t>7</a:t>
            </a:fld>
            <a:endParaRPr lang="en-US" dirty="0"/>
          </a:p>
        </p:txBody>
      </p:sp>
      <p:pic>
        <p:nvPicPr>
          <p:cNvPr id="4" name="Picture 3">
            <a:extLst>
              <a:ext uri="{FF2B5EF4-FFF2-40B4-BE49-F238E27FC236}">
                <a16:creationId xmlns:a16="http://schemas.microsoft.com/office/drawing/2014/main" id="{A2B207C4-C1DB-4ABC-8890-920D788E1582}"/>
              </a:ext>
            </a:extLst>
          </p:cNvPr>
          <p:cNvPicPr>
            <a:picLocks noChangeAspect="1"/>
          </p:cNvPicPr>
          <p:nvPr/>
        </p:nvPicPr>
        <p:blipFill>
          <a:blip r:embed="rId2"/>
          <a:stretch>
            <a:fillRect/>
          </a:stretch>
        </p:blipFill>
        <p:spPr>
          <a:xfrm>
            <a:off x="5086608" y="1192115"/>
            <a:ext cx="3629739" cy="4800600"/>
          </a:xfrm>
          <a:prstGeom prst="rect">
            <a:avLst/>
          </a:prstGeom>
        </p:spPr>
      </p:pic>
      <p:sp>
        <p:nvSpPr>
          <p:cNvPr id="5" name="TextBox 4">
            <a:extLst>
              <a:ext uri="{FF2B5EF4-FFF2-40B4-BE49-F238E27FC236}">
                <a16:creationId xmlns:a16="http://schemas.microsoft.com/office/drawing/2014/main" id="{067D2AAF-D887-482A-B3E8-F7F32EE9AC28}"/>
              </a:ext>
            </a:extLst>
          </p:cNvPr>
          <p:cNvSpPr txBox="1"/>
          <p:nvPr/>
        </p:nvSpPr>
        <p:spPr>
          <a:xfrm>
            <a:off x="152400" y="1582340"/>
            <a:ext cx="4572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First of its kind in VA – signed by SECVA 4.17.19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Organized by the 5 drivers of engagement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Developed by the VA Employee Engagement Council and the VHA Employee Engagement Committee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Currently working on national operating plan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197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B98A-6FC0-4F22-A99A-48EBA77853C2}"/>
              </a:ext>
            </a:extLst>
          </p:cNvPr>
          <p:cNvSpPr>
            <a:spLocks noGrp="1"/>
          </p:cNvSpPr>
          <p:nvPr>
            <p:ph type="title"/>
          </p:nvPr>
        </p:nvSpPr>
        <p:spPr>
          <a:xfrm>
            <a:off x="26773" y="0"/>
            <a:ext cx="8229600" cy="1143000"/>
          </a:xfrm>
        </p:spPr>
        <p:txBody>
          <a:bodyPr>
            <a:normAutofit/>
          </a:bodyPr>
          <a:lstStyle/>
          <a:p>
            <a:pPr algn="l"/>
            <a:r>
              <a:rPr lang="en-US" sz="4000" b="1" dirty="0">
                <a:solidFill>
                  <a:schemeClr val="tx2"/>
                </a:solidFill>
              </a:rPr>
              <a:t>Two Examples of EE Initiatives</a:t>
            </a:r>
          </a:p>
        </p:txBody>
      </p:sp>
      <p:sp>
        <p:nvSpPr>
          <p:cNvPr id="3" name="Slide Number Placeholder 2">
            <a:extLst>
              <a:ext uri="{FF2B5EF4-FFF2-40B4-BE49-F238E27FC236}">
                <a16:creationId xmlns:a16="http://schemas.microsoft.com/office/drawing/2014/main" id="{1B9007C9-81B3-434F-BDE3-A4356A31BB43}"/>
              </a:ext>
            </a:extLst>
          </p:cNvPr>
          <p:cNvSpPr>
            <a:spLocks noGrp="1"/>
          </p:cNvSpPr>
          <p:nvPr>
            <p:ph type="sldNum" sz="quarter" idx="12"/>
          </p:nvPr>
        </p:nvSpPr>
        <p:spPr/>
        <p:txBody>
          <a:bodyPr/>
          <a:lstStyle/>
          <a:p>
            <a:fld id="{6756EA8D-5228-49BB-A7CE-96FE24C443A8}" type="slidenum">
              <a:rPr lang="en-US" smtClean="0"/>
              <a:t>8</a:t>
            </a:fld>
            <a:endParaRPr lang="en-US" dirty="0"/>
          </a:p>
        </p:txBody>
      </p:sp>
      <p:sp>
        <p:nvSpPr>
          <p:cNvPr id="4" name="TextBox 3">
            <a:extLst>
              <a:ext uri="{FF2B5EF4-FFF2-40B4-BE49-F238E27FC236}">
                <a16:creationId xmlns:a16="http://schemas.microsoft.com/office/drawing/2014/main" id="{9DBE9834-D7BC-4F97-B81C-C2E26C9CCD46}"/>
              </a:ext>
            </a:extLst>
          </p:cNvPr>
          <p:cNvSpPr txBox="1"/>
          <p:nvPr/>
        </p:nvSpPr>
        <p:spPr>
          <a:xfrm>
            <a:off x="76201" y="1447800"/>
            <a:ext cx="5638799" cy="5293757"/>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All Employee Survey (AES) Action Planning Efforts (VA-wide)</a:t>
            </a:r>
          </a:p>
          <a:p>
            <a:endParaRPr lang="en-US" sz="2400" dirty="0"/>
          </a:p>
          <a:p>
            <a:pPr marL="742950" lvl="1" indent="-285750">
              <a:buFont typeface="Arial" panose="020B0604020202020204" pitchFamily="34" charset="0"/>
              <a:buChar char="•"/>
            </a:pPr>
            <a:r>
              <a:rPr lang="en-US" sz="2000" dirty="0"/>
              <a:t>VA has assessed employee workplace perceptions through the AES annually since 2007</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Simplified action planning efforts in 2018 by merging best items of AES with the best items from the Federal Employee Viewpoint Survey (FEVS)</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Created AES Dashboard product in 2017 to simplify data consumption and to guide action planning</a:t>
            </a:r>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6FD299A2-12B6-4F0E-8A96-E47438EEC778}"/>
              </a:ext>
            </a:extLst>
          </p:cNvPr>
          <p:cNvSpPr txBox="1"/>
          <p:nvPr/>
        </p:nvSpPr>
        <p:spPr>
          <a:xfrm>
            <a:off x="5562599" y="1600200"/>
            <a:ext cx="3505200" cy="923330"/>
          </a:xfrm>
          <a:prstGeom prst="rect">
            <a:avLst/>
          </a:prstGeom>
          <a:noFill/>
        </p:spPr>
        <p:txBody>
          <a:bodyPr wrap="square" rtlCol="0">
            <a:spAutoFit/>
          </a:bodyPr>
          <a:lstStyle/>
          <a:p>
            <a:pPr algn="ctr"/>
            <a:r>
              <a:rPr lang="en-US" dirty="0">
                <a:solidFill>
                  <a:srgbClr val="C00000"/>
                </a:solidFill>
              </a:rPr>
              <a:t>Is there a way to embed a dashboard link here to show outside the firewall?</a:t>
            </a:r>
          </a:p>
        </p:txBody>
      </p:sp>
    </p:spTree>
    <p:extLst>
      <p:ext uri="{BB962C8B-B14F-4D97-AF65-F5344CB8AC3E}">
        <p14:creationId xmlns:p14="http://schemas.microsoft.com/office/powerpoint/2010/main" val="135051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2B1DA8-75C2-4ED7-BC29-55DEC56DDA10}"/>
              </a:ext>
            </a:extLst>
          </p:cNvPr>
          <p:cNvSpPr>
            <a:spLocks noGrp="1"/>
          </p:cNvSpPr>
          <p:nvPr>
            <p:ph type="sldNum" sz="quarter" idx="12"/>
          </p:nvPr>
        </p:nvSpPr>
        <p:spPr/>
        <p:txBody>
          <a:bodyPr/>
          <a:lstStyle/>
          <a:p>
            <a:fld id="{6756EA8D-5228-49BB-A7CE-96FE24C443A8}" type="slidenum">
              <a:rPr lang="en-US" smtClean="0"/>
              <a:t>9</a:t>
            </a:fld>
            <a:endParaRPr lang="en-US" dirty="0"/>
          </a:p>
        </p:txBody>
      </p:sp>
      <p:sp>
        <p:nvSpPr>
          <p:cNvPr id="4" name="Title 1">
            <a:extLst>
              <a:ext uri="{FF2B5EF4-FFF2-40B4-BE49-F238E27FC236}">
                <a16:creationId xmlns:a16="http://schemas.microsoft.com/office/drawing/2014/main" id="{D8102C1D-5DC7-42C9-8A8E-DABDBCE01816}"/>
              </a:ext>
            </a:extLst>
          </p:cNvPr>
          <p:cNvSpPr>
            <a:spLocks noGrp="1"/>
          </p:cNvSpPr>
          <p:nvPr>
            <p:ph type="title"/>
          </p:nvPr>
        </p:nvSpPr>
        <p:spPr>
          <a:xfrm>
            <a:off x="26773" y="0"/>
            <a:ext cx="8229600" cy="1143000"/>
          </a:xfrm>
        </p:spPr>
        <p:txBody>
          <a:bodyPr>
            <a:normAutofit/>
          </a:bodyPr>
          <a:lstStyle/>
          <a:p>
            <a:pPr algn="l"/>
            <a:r>
              <a:rPr lang="en-US" sz="4000" b="1" dirty="0">
                <a:solidFill>
                  <a:schemeClr val="tx2"/>
                </a:solidFill>
              </a:rPr>
              <a:t>Two Examples of EE Initiatives</a:t>
            </a:r>
          </a:p>
        </p:txBody>
      </p:sp>
      <p:sp>
        <p:nvSpPr>
          <p:cNvPr id="6" name="TextBox 5">
            <a:extLst>
              <a:ext uri="{FF2B5EF4-FFF2-40B4-BE49-F238E27FC236}">
                <a16:creationId xmlns:a16="http://schemas.microsoft.com/office/drawing/2014/main" id="{DCF4BDEF-873A-43A5-A1FA-AC3A7C18040B}"/>
              </a:ext>
            </a:extLst>
          </p:cNvPr>
          <p:cNvSpPr txBox="1"/>
          <p:nvPr/>
        </p:nvSpPr>
        <p:spPr>
          <a:xfrm>
            <a:off x="201827" y="1524000"/>
            <a:ext cx="8458200" cy="4401205"/>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20/20/20 Effort (for the lowest 20% sites on the EE Index from the AES)</a:t>
            </a:r>
          </a:p>
          <a:p>
            <a:pPr marL="285750" indent="-285750">
              <a:buFont typeface="Wingdings" panose="05000000000000000000" pitchFamily="2" charset="2"/>
              <a:buChar char="Ø"/>
            </a:pPr>
            <a:endParaRPr lang="en-US" sz="2400" dirty="0"/>
          </a:p>
          <a:p>
            <a:pPr marL="800100" lvl="1" indent="-342900">
              <a:buFont typeface="Arial" panose="020B0604020202020204" pitchFamily="34" charset="0"/>
              <a:buChar char="•"/>
            </a:pPr>
            <a:r>
              <a:rPr lang="en-US" sz="2000" dirty="0"/>
              <a:t>Proactive offer of higher level of support for sites with lower EE scores</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2-year commitment to leaders by providing assistance with:</a:t>
            </a:r>
          </a:p>
          <a:p>
            <a:pPr marL="1257300" lvl="2" indent="-342900">
              <a:buFont typeface="Wingdings" panose="05000000000000000000" pitchFamily="2" charset="2"/>
              <a:buChar char="§"/>
            </a:pPr>
            <a:r>
              <a:rPr lang="en-US" sz="2000" dirty="0"/>
              <a:t>AES data sharing and data use/action planning </a:t>
            </a:r>
          </a:p>
          <a:p>
            <a:pPr marL="1257300" lvl="2" indent="-342900">
              <a:buFont typeface="Wingdings" panose="05000000000000000000" pitchFamily="2" charset="2"/>
              <a:buChar char="§"/>
            </a:pPr>
            <a:r>
              <a:rPr lang="en-US" sz="2000" dirty="0"/>
              <a:t>Assessing contributing factors to the low EEI score </a:t>
            </a:r>
          </a:p>
          <a:p>
            <a:pPr marL="1257300" lvl="2" indent="-342900">
              <a:buFont typeface="Wingdings" panose="05000000000000000000" pitchFamily="2" charset="2"/>
              <a:buChar char="§"/>
            </a:pPr>
            <a:r>
              <a:rPr lang="en-US" sz="2000" dirty="0"/>
              <a:t>Leadership coaching</a:t>
            </a:r>
          </a:p>
          <a:p>
            <a:pPr marL="1257300" lvl="2" indent="-342900">
              <a:buFont typeface="Wingdings" panose="05000000000000000000" pitchFamily="2" charset="2"/>
              <a:buChar char="§"/>
            </a:pPr>
            <a:r>
              <a:rPr lang="en-US" sz="2000" dirty="0"/>
              <a:t>Internal referrals to other NCOD services as deemed appropriate</a:t>
            </a:r>
          </a:p>
          <a:p>
            <a:pPr lvl="2"/>
            <a:endParaRPr lang="en-US" sz="2000" dirty="0"/>
          </a:p>
          <a:p>
            <a:pPr marL="800100" lvl="1" indent="-342900">
              <a:buFont typeface="Arial" panose="020B0604020202020204" pitchFamily="34" charset="0"/>
              <a:buChar char="•"/>
            </a:pPr>
            <a:r>
              <a:rPr lang="en-US" sz="2000" dirty="0"/>
              <a:t>Support is provided through a combination of virtual and onsite assistance</a:t>
            </a:r>
          </a:p>
        </p:txBody>
      </p:sp>
    </p:spTree>
    <p:extLst>
      <p:ext uri="{BB962C8B-B14F-4D97-AF65-F5344CB8AC3E}">
        <p14:creationId xmlns:p14="http://schemas.microsoft.com/office/powerpoint/2010/main" val="154040202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5">
      <a:dk1>
        <a:sysClr val="windowText" lastClr="000000"/>
      </a:dk1>
      <a:lt1>
        <a:sysClr val="window" lastClr="FFFFFF"/>
      </a:lt1>
      <a:dk2>
        <a:srgbClr val="003F72"/>
      </a:dk2>
      <a:lt2>
        <a:srgbClr val="0083BE"/>
      </a:lt2>
      <a:accent1>
        <a:srgbClr val="0083BE"/>
      </a:accent1>
      <a:accent2>
        <a:srgbClr val="C4262E"/>
      </a:accent2>
      <a:accent3>
        <a:srgbClr val="772432"/>
      </a:accent3>
      <a:accent4>
        <a:srgbClr val="598527"/>
      </a:accent4>
      <a:accent5>
        <a:srgbClr val="F3CF45"/>
      </a:accent5>
      <a:accent6>
        <a:srgbClr val="F7955B"/>
      </a:accent6>
      <a:hlink>
        <a:srgbClr val="0083BE"/>
      </a:hlink>
      <a:folHlink>
        <a:srgbClr val="8390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00_NCOD Presentation_Design_A">
  <a:themeElements>
    <a:clrScheme name="Custom 13">
      <a:dk1>
        <a:sysClr val="windowText" lastClr="000000"/>
      </a:dk1>
      <a:lt1>
        <a:sysClr val="window" lastClr="FFFFFF"/>
      </a:lt1>
      <a:dk2>
        <a:srgbClr val="0083BE"/>
      </a:dk2>
      <a:lt2>
        <a:srgbClr val="003F72"/>
      </a:lt2>
      <a:accent1>
        <a:srgbClr val="C6262E"/>
      </a:accent1>
      <a:accent2>
        <a:srgbClr val="772432"/>
      </a:accent2>
      <a:accent3>
        <a:srgbClr val="F3CF45"/>
      </a:accent3>
      <a:accent4>
        <a:srgbClr val="69BE28"/>
      </a:accent4>
      <a:accent5>
        <a:srgbClr val="FF8849"/>
      </a:accent5>
      <a:accent6>
        <a:srgbClr val="8B8D8E"/>
      </a:accent6>
      <a:hlink>
        <a:srgbClr val="0083B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17400</TotalTime>
  <Words>817</Words>
  <Application>Microsoft Office PowerPoint</Application>
  <PresentationFormat>On-screen Show (4:3)</PresentationFormat>
  <Paragraphs>97</Paragraphs>
  <Slides>11</Slides>
  <Notes>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11</vt:i4>
      </vt:variant>
    </vt:vector>
  </HeadingPairs>
  <TitlesOfParts>
    <vt:vector size="24" baseType="lpstr">
      <vt:lpstr>Arial</vt:lpstr>
      <vt:lpstr>Calibri</vt:lpstr>
      <vt:lpstr>Cambria</vt:lpstr>
      <vt:lpstr>Courier New</vt:lpstr>
      <vt:lpstr>Lucida Sans Unicode</vt:lpstr>
      <vt:lpstr>Wingdings</vt:lpstr>
      <vt:lpstr>Wingdings 2</vt:lpstr>
      <vt:lpstr>Custom Design</vt:lpstr>
      <vt:lpstr>Theme1</vt:lpstr>
      <vt:lpstr>1_Custom Design</vt:lpstr>
      <vt:lpstr>Office Theme</vt:lpstr>
      <vt:lpstr>2_Custom Design</vt:lpstr>
      <vt:lpstr>00_NCOD Presentation_Design_A</vt:lpstr>
      <vt:lpstr>Enterprise-Wide Approaches to Employee Engagement in VA</vt:lpstr>
      <vt:lpstr>Understanding Engagement</vt:lpstr>
      <vt:lpstr>PowerPoint Presentation</vt:lpstr>
      <vt:lpstr>PowerPoint Presentation</vt:lpstr>
      <vt:lpstr>PowerPoint Presentation</vt:lpstr>
      <vt:lpstr>PowerPoint Presentation</vt:lpstr>
      <vt:lpstr>VA’s Enterprise-Wide EE Plan</vt:lpstr>
      <vt:lpstr>Two Examples of EE Initiatives</vt:lpstr>
      <vt:lpstr>Two Examples of EE Initiatives</vt:lpstr>
      <vt:lpstr>PowerPoint Presentation</vt:lpstr>
      <vt:lpstr>PowerPoint Presentation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title>
  <dc:creator>Belton, Linda W. (SES)</dc:creator>
  <cp:lastModifiedBy>Marks, Maureen VHA NCOD</cp:lastModifiedBy>
  <cp:revision>591</cp:revision>
  <cp:lastPrinted>2016-05-24T16:34:47Z</cp:lastPrinted>
  <dcterms:created xsi:type="dcterms:W3CDTF">2015-03-24T18:15:03Z</dcterms:created>
  <dcterms:modified xsi:type="dcterms:W3CDTF">2019-06-26T13:48:44Z</dcterms:modified>
</cp:coreProperties>
</file>